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78" r:id="rId3"/>
  </p:sldMasterIdLst>
  <p:notesMasterIdLst>
    <p:notesMasterId r:id="rId16"/>
  </p:notesMasterIdLst>
  <p:sldIdLst>
    <p:sldId id="262" r:id="rId4"/>
    <p:sldId id="6337" r:id="rId5"/>
    <p:sldId id="6336" r:id="rId6"/>
    <p:sldId id="6342" r:id="rId7"/>
    <p:sldId id="5939" r:id="rId8"/>
    <p:sldId id="808" r:id="rId9"/>
    <p:sldId id="6340" r:id="rId10"/>
    <p:sldId id="6345" r:id="rId11"/>
    <p:sldId id="809" r:id="rId12"/>
    <p:sldId id="6278" r:id="rId13"/>
    <p:sldId id="6338" r:id="rId14"/>
    <p:sldId id="6339" r:id="rId15"/>
  </p:sldIdLst>
  <p:sldSz cx="12192000" cy="6858000"/>
  <p:notesSz cx="6858000" cy="9144000"/>
  <p:defaultTextStyle>
    <a:defPPr>
      <a:defRPr lang="en-US"/>
    </a:defPPr>
    <a:lvl1pPr marL="0" algn="l" defTabSz="914324" rtl="0" eaLnBrk="1" latinLnBrk="0" hangingPunct="1">
      <a:defRPr sz="1800" kern="1200">
        <a:solidFill>
          <a:schemeClr val="tx1"/>
        </a:solidFill>
        <a:latin typeface="+mn-lt"/>
        <a:ea typeface="+mn-ea"/>
        <a:cs typeface="+mn-cs"/>
      </a:defRPr>
    </a:lvl1pPr>
    <a:lvl2pPr marL="457162" algn="l" defTabSz="914324" rtl="0" eaLnBrk="1" latinLnBrk="0" hangingPunct="1">
      <a:defRPr sz="1800" kern="1200">
        <a:solidFill>
          <a:schemeClr val="tx1"/>
        </a:solidFill>
        <a:latin typeface="+mn-lt"/>
        <a:ea typeface="+mn-ea"/>
        <a:cs typeface="+mn-cs"/>
      </a:defRPr>
    </a:lvl2pPr>
    <a:lvl3pPr marL="914324" algn="l" defTabSz="914324" rtl="0" eaLnBrk="1" latinLnBrk="0" hangingPunct="1">
      <a:defRPr sz="1800" kern="1200">
        <a:solidFill>
          <a:schemeClr val="tx1"/>
        </a:solidFill>
        <a:latin typeface="+mn-lt"/>
        <a:ea typeface="+mn-ea"/>
        <a:cs typeface="+mn-cs"/>
      </a:defRPr>
    </a:lvl3pPr>
    <a:lvl4pPr marL="1371485" algn="l" defTabSz="914324" rtl="0" eaLnBrk="1" latinLnBrk="0" hangingPunct="1">
      <a:defRPr sz="1800" kern="1200">
        <a:solidFill>
          <a:schemeClr val="tx1"/>
        </a:solidFill>
        <a:latin typeface="+mn-lt"/>
        <a:ea typeface="+mn-ea"/>
        <a:cs typeface="+mn-cs"/>
      </a:defRPr>
    </a:lvl4pPr>
    <a:lvl5pPr marL="1828648" algn="l" defTabSz="914324" rtl="0" eaLnBrk="1" latinLnBrk="0" hangingPunct="1">
      <a:defRPr sz="1800" kern="1200">
        <a:solidFill>
          <a:schemeClr val="tx1"/>
        </a:solidFill>
        <a:latin typeface="+mn-lt"/>
        <a:ea typeface="+mn-ea"/>
        <a:cs typeface="+mn-cs"/>
      </a:defRPr>
    </a:lvl5pPr>
    <a:lvl6pPr marL="2285809" algn="l" defTabSz="914324" rtl="0" eaLnBrk="1" latinLnBrk="0" hangingPunct="1">
      <a:defRPr sz="1800" kern="1200">
        <a:solidFill>
          <a:schemeClr val="tx1"/>
        </a:solidFill>
        <a:latin typeface="+mn-lt"/>
        <a:ea typeface="+mn-ea"/>
        <a:cs typeface="+mn-cs"/>
      </a:defRPr>
    </a:lvl6pPr>
    <a:lvl7pPr marL="2742971" algn="l" defTabSz="914324" rtl="0" eaLnBrk="1" latinLnBrk="0" hangingPunct="1">
      <a:defRPr sz="1800" kern="1200">
        <a:solidFill>
          <a:schemeClr val="tx1"/>
        </a:solidFill>
        <a:latin typeface="+mn-lt"/>
        <a:ea typeface="+mn-ea"/>
        <a:cs typeface="+mn-cs"/>
      </a:defRPr>
    </a:lvl7pPr>
    <a:lvl8pPr marL="3200133" algn="l" defTabSz="914324" rtl="0" eaLnBrk="1" latinLnBrk="0" hangingPunct="1">
      <a:defRPr sz="1800" kern="1200">
        <a:solidFill>
          <a:schemeClr val="tx1"/>
        </a:solidFill>
        <a:latin typeface="+mn-lt"/>
        <a:ea typeface="+mn-ea"/>
        <a:cs typeface="+mn-cs"/>
      </a:defRPr>
    </a:lvl8pPr>
    <a:lvl9pPr marL="3657295" algn="l" defTabSz="91432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F0"/>
    <a:srgbClr val="EBEBEB"/>
    <a:srgbClr val="FFB8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909" autoAdjust="0"/>
    <p:restoredTop sz="72958" autoAdjust="0"/>
  </p:normalViewPr>
  <p:slideViewPr>
    <p:cSldViewPr snapToGrid="0">
      <p:cViewPr varScale="1">
        <p:scale>
          <a:sx n="88" d="100"/>
          <a:sy n="88" d="100"/>
        </p:scale>
        <p:origin x="800" y="184"/>
      </p:cViewPr>
      <p:guideLst>
        <p:guide orient="horz" pos="2160"/>
        <p:guide pos="3840"/>
      </p:guideLst>
    </p:cSldViewPr>
  </p:slideViewPr>
  <p:outlineViewPr>
    <p:cViewPr>
      <p:scale>
        <a:sx n="20" d="100"/>
        <a:sy n="20" d="100"/>
      </p:scale>
      <p:origin x="0" y="0"/>
    </p:cViewPr>
  </p:outlineViewPr>
  <p:notesTextViewPr>
    <p:cViewPr>
      <p:scale>
        <a:sx n="1" d="1"/>
        <a:sy n="1" d="1"/>
      </p:scale>
      <p:origin x="0" y="0"/>
    </p:cViewPr>
  </p:notesTextViewPr>
  <p:sorterViewPr>
    <p:cViewPr>
      <p:scale>
        <a:sx n="118" d="100"/>
        <a:sy n="118" d="100"/>
      </p:scale>
      <p:origin x="0" y="90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630DD8-8FDE-4866-8E72-355636E61A0E}" type="datetimeFigureOut">
              <a:rPr lang="en-US" smtClean="0"/>
              <a:t>2/12/25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849FE-B4B9-4AA8-A932-B5D05304D1BA}" type="slidenum">
              <a:rPr lang="en-US" smtClean="0"/>
              <a:t>‹#›</a:t>
            </a:fld>
            <a:endParaRPr lang="en-US"/>
          </a:p>
        </p:txBody>
      </p:sp>
    </p:spTree>
    <p:extLst>
      <p:ext uri="{BB962C8B-B14F-4D97-AF65-F5344CB8AC3E}">
        <p14:creationId xmlns:p14="http://schemas.microsoft.com/office/powerpoint/2010/main" val="4197167904"/>
      </p:ext>
    </p:extLst>
  </p:cSld>
  <p:clrMap bg1="lt1" tx1="dk1" bg2="lt2" tx2="dk2" accent1="accent1" accent2="accent2" accent3="accent3" accent4="accent4" accent5="accent5" accent6="accent6" hlink="hlink" folHlink="folHlink"/>
  <p:notesStyle>
    <a:lvl1pPr marL="0" algn="l" defTabSz="914324" rtl="0" eaLnBrk="1" latinLnBrk="0" hangingPunct="1">
      <a:defRPr sz="1200" kern="1200">
        <a:solidFill>
          <a:schemeClr val="tx1"/>
        </a:solidFill>
        <a:latin typeface="+mn-lt"/>
        <a:ea typeface="+mn-ea"/>
        <a:cs typeface="+mn-cs"/>
      </a:defRPr>
    </a:lvl1pPr>
    <a:lvl2pPr marL="457162" algn="l" defTabSz="914324" rtl="0" eaLnBrk="1" latinLnBrk="0" hangingPunct="1">
      <a:defRPr sz="1200" kern="1200">
        <a:solidFill>
          <a:schemeClr val="tx1"/>
        </a:solidFill>
        <a:latin typeface="+mn-lt"/>
        <a:ea typeface="+mn-ea"/>
        <a:cs typeface="+mn-cs"/>
      </a:defRPr>
    </a:lvl2pPr>
    <a:lvl3pPr marL="914324" algn="l" defTabSz="914324" rtl="0" eaLnBrk="1" latinLnBrk="0" hangingPunct="1">
      <a:defRPr sz="1200" kern="1200">
        <a:solidFill>
          <a:schemeClr val="tx1"/>
        </a:solidFill>
        <a:latin typeface="+mn-lt"/>
        <a:ea typeface="+mn-ea"/>
        <a:cs typeface="+mn-cs"/>
      </a:defRPr>
    </a:lvl3pPr>
    <a:lvl4pPr marL="1371485" algn="l" defTabSz="914324" rtl="0" eaLnBrk="1" latinLnBrk="0" hangingPunct="1">
      <a:defRPr sz="1200" kern="1200">
        <a:solidFill>
          <a:schemeClr val="tx1"/>
        </a:solidFill>
        <a:latin typeface="+mn-lt"/>
        <a:ea typeface="+mn-ea"/>
        <a:cs typeface="+mn-cs"/>
      </a:defRPr>
    </a:lvl4pPr>
    <a:lvl5pPr marL="1828648" algn="l" defTabSz="914324" rtl="0" eaLnBrk="1" latinLnBrk="0" hangingPunct="1">
      <a:defRPr sz="1200" kern="1200">
        <a:solidFill>
          <a:schemeClr val="tx1"/>
        </a:solidFill>
        <a:latin typeface="+mn-lt"/>
        <a:ea typeface="+mn-ea"/>
        <a:cs typeface="+mn-cs"/>
      </a:defRPr>
    </a:lvl5pPr>
    <a:lvl6pPr marL="2285809" algn="l" defTabSz="914324" rtl="0" eaLnBrk="1" latinLnBrk="0" hangingPunct="1">
      <a:defRPr sz="1200" kern="1200">
        <a:solidFill>
          <a:schemeClr val="tx1"/>
        </a:solidFill>
        <a:latin typeface="+mn-lt"/>
        <a:ea typeface="+mn-ea"/>
        <a:cs typeface="+mn-cs"/>
      </a:defRPr>
    </a:lvl6pPr>
    <a:lvl7pPr marL="2742971" algn="l" defTabSz="914324" rtl="0" eaLnBrk="1" latinLnBrk="0" hangingPunct="1">
      <a:defRPr sz="1200" kern="1200">
        <a:solidFill>
          <a:schemeClr val="tx1"/>
        </a:solidFill>
        <a:latin typeface="+mn-lt"/>
        <a:ea typeface="+mn-ea"/>
        <a:cs typeface="+mn-cs"/>
      </a:defRPr>
    </a:lvl7pPr>
    <a:lvl8pPr marL="3200133" algn="l" defTabSz="914324" rtl="0" eaLnBrk="1" latinLnBrk="0" hangingPunct="1">
      <a:defRPr sz="1200" kern="1200">
        <a:solidFill>
          <a:schemeClr val="tx1"/>
        </a:solidFill>
        <a:latin typeface="+mn-lt"/>
        <a:ea typeface="+mn-ea"/>
        <a:cs typeface="+mn-cs"/>
      </a:defRPr>
    </a:lvl8pPr>
    <a:lvl9pPr marL="3657295" algn="l" defTabSz="91432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There are specific problems that are a great match for design thinking, and we call them “wicked problems”. </a:t>
            </a:r>
            <a:r>
              <a:rPr lang="en-US" dirty="0">
                <a:solidFill>
                  <a:srgbClr val="0070C0"/>
                </a:solidFill>
              </a:rPr>
              <a:t>(Note: This is a term from the world of software design that describes complex problem.)</a:t>
            </a:r>
          </a:p>
          <a:p>
            <a:pPr marL="0" lvl="0" indent="0" algn="l" rtl="0">
              <a:spcBef>
                <a:spcPts val="0"/>
              </a:spcBef>
              <a:spcAft>
                <a:spcPts val="0"/>
              </a:spcAft>
              <a:buNone/>
            </a:pPr>
            <a:r>
              <a:rPr lang="en-US" dirty="0"/>
              <a:t>These problems are ambiguous; there is no manual or formula for how to solve it.  These problems are unique to you and have many nuances.  Sometimes even as you work on the problem, it changes as you dig into the root cause.  Problems like how to have a thriving career, balancing competing priorities, growing the love relationships you desire, and dealing with illness can all become wicked problems.</a:t>
            </a:r>
            <a:endParaRPr dirty="0"/>
          </a:p>
        </p:txBody>
      </p:sp>
      <p:sp>
        <p:nvSpPr>
          <p:cNvPr id="220" name="Google Shape;22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B8A47-3958-48CB-4659-5C85CBDE798F}"/>
            </a:ext>
          </a:extLst>
        </p:cNvPr>
        <p:cNvGrpSpPr/>
        <p:nvPr/>
      </p:nvGrpSpPr>
      <p:grpSpPr>
        <a:xfrm>
          <a:off x="0" y="0"/>
          <a:ext cx="0" cy="0"/>
          <a:chOff x="0" y="0"/>
          <a:chExt cx="0" cy="0"/>
        </a:xfrm>
      </p:grpSpPr>
      <p:sp>
        <p:nvSpPr>
          <p:cNvPr id="194562" name="Slide Image Placeholder 1">
            <a:extLst>
              <a:ext uri="{FF2B5EF4-FFF2-40B4-BE49-F238E27FC236}">
                <a16:creationId xmlns:a16="http://schemas.microsoft.com/office/drawing/2014/main" id="{DA9B6A15-9504-DD7A-8FD3-AC8974AFEBC1}"/>
              </a:ext>
            </a:extLst>
          </p:cNvPr>
          <p:cNvSpPr>
            <a:spLocks noGrp="1" noRot="1" noChangeAspect="1"/>
          </p:cNvSpPr>
          <p:nvPr>
            <p:ph type="sldImg"/>
          </p:nvPr>
        </p:nvSpPr>
        <p:spPr bwMode="auto">
          <a:xfrm>
            <a:off x="381000" y="685800"/>
            <a:ext cx="6096000" cy="3429000"/>
          </a:xfrm>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94563" name="Notes Placeholder 2">
            <a:extLst>
              <a:ext uri="{FF2B5EF4-FFF2-40B4-BE49-F238E27FC236}">
                <a16:creationId xmlns:a16="http://schemas.microsoft.com/office/drawing/2014/main" id="{59BD4FBA-AE6A-6D46-770C-5C2B920EFAD0}"/>
              </a:ext>
            </a:extLst>
          </p:cNvPr>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900" kern="1200" dirty="0">
              <a:solidFill>
                <a:schemeClr val="tx1"/>
              </a:solidFill>
              <a:effectLst/>
              <a:latin typeface="+mn-lt"/>
              <a:ea typeface="+mn-ea"/>
              <a:cs typeface="+mn-cs"/>
            </a:endParaRPr>
          </a:p>
        </p:txBody>
      </p:sp>
      <p:sp>
        <p:nvSpPr>
          <p:cNvPr id="194564" name="Slide Number Placeholder 3">
            <a:extLst>
              <a:ext uri="{FF2B5EF4-FFF2-40B4-BE49-F238E27FC236}">
                <a16:creationId xmlns:a16="http://schemas.microsoft.com/office/drawing/2014/main" id="{D49670BE-7806-B2DC-6CDF-7ACB03EF6852}"/>
              </a:ext>
            </a:extLst>
          </p:cNvPr>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5600">
                <a:solidFill>
                  <a:srgbClr val="000000"/>
                </a:solidFill>
                <a:latin typeface="Gill Sans" charset="0"/>
                <a:ea typeface="ヒラギノ角ゴ ProN W3" charset="0"/>
                <a:cs typeface="ヒラギノ角ゴ ProN W3" charset="0"/>
                <a:sym typeface="Gill Sans" charset="0"/>
              </a:defRPr>
            </a:lvl1pPr>
            <a:lvl2pPr marL="37931725" indent="-37474525" eaLnBrk="0" hangingPunct="0">
              <a:defRPr sz="5600">
                <a:solidFill>
                  <a:srgbClr val="000000"/>
                </a:solidFill>
                <a:latin typeface="Gill Sans" charset="0"/>
                <a:ea typeface="ヒラギノ角ゴ ProN W3" charset="0"/>
                <a:cs typeface="ヒラギノ角ゴ ProN W3" charset="0"/>
                <a:sym typeface="Gill Sans" charset="0"/>
              </a:defRPr>
            </a:lvl2pPr>
            <a:lvl3pPr eaLnBrk="0" hangingPunct="0">
              <a:defRPr sz="5600">
                <a:solidFill>
                  <a:srgbClr val="000000"/>
                </a:solidFill>
                <a:latin typeface="Gill Sans" charset="0"/>
                <a:ea typeface="ヒラギノ角ゴ ProN W3" charset="0"/>
                <a:cs typeface="ヒラギノ角ゴ ProN W3" charset="0"/>
                <a:sym typeface="Gill Sans" charset="0"/>
              </a:defRPr>
            </a:lvl3pPr>
            <a:lvl4pPr eaLnBrk="0" hangingPunct="0">
              <a:defRPr sz="5600">
                <a:solidFill>
                  <a:srgbClr val="000000"/>
                </a:solidFill>
                <a:latin typeface="Gill Sans" charset="0"/>
                <a:ea typeface="ヒラギノ角ゴ ProN W3" charset="0"/>
                <a:cs typeface="ヒラギノ角ゴ ProN W3" charset="0"/>
                <a:sym typeface="Gill Sans" charset="0"/>
              </a:defRPr>
            </a:lvl4pPr>
            <a:lvl5pPr eaLnBrk="0" hangingPunct="0">
              <a:defRPr sz="5600">
                <a:solidFill>
                  <a:srgbClr val="000000"/>
                </a:solidFill>
                <a:latin typeface="Gill Sans" charset="0"/>
                <a:ea typeface="ヒラギノ角ゴ ProN W3" charset="0"/>
                <a:cs typeface="ヒラギノ角ゴ ProN W3" charset="0"/>
                <a:sym typeface="Gill Sans" charset="0"/>
              </a:defRPr>
            </a:lvl5pPr>
            <a:lvl6pPr marL="4572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6pPr>
            <a:lvl7pPr marL="9144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7pPr>
            <a:lvl8pPr marL="13716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8pPr>
            <a:lvl9pPr marL="1828800" eaLnBrk="0" fontAlgn="base" hangingPunct="0">
              <a:spcBef>
                <a:spcPct val="0"/>
              </a:spcBef>
              <a:spcAft>
                <a:spcPct val="0"/>
              </a:spcAft>
              <a:defRPr sz="5600">
                <a:solidFill>
                  <a:srgbClr val="000000"/>
                </a:solidFill>
                <a:latin typeface="Gill Sans" charset="0"/>
                <a:ea typeface="ヒラギノ角ゴ ProN W3" charset="0"/>
                <a:cs typeface="ヒラギノ角ゴ ProN W3" charset="0"/>
                <a:sym typeface="Gill Sans"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E77B711-61E4-754C-A19A-DC8199B6BC5C}" type="slidenum">
              <a:rPr kumimoji="0" lang="en-US" sz="1200" b="0" i="0" u="none" strike="noStrike" kern="1200" cap="none" spc="0" normalizeH="0" baseline="0" noProof="0">
                <a:ln>
                  <a:noFill/>
                </a:ln>
                <a:solidFill>
                  <a:srgbClr val="000000"/>
                </a:solidFill>
                <a:effectLst/>
                <a:uLnTx/>
                <a:uFillTx/>
                <a:latin typeface="Gill Sans" charset="0"/>
                <a:ea typeface="ヒラギノ角ゴ ProN W3" charset="0"/>
                <a:sym typeface="Gill Sans"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Gill Sans" charset="0"/>
              <a:ea typeface="ヒラギノ角ゴ ProN W3" charset="0"/>
              <a:sym typeface="Gill Sans" charset="0"/>
            </a:endParaRPr>
          </a:p>
        </p:txBody>
      </p:sp>
    </p:spTree>
    <p:extLst>
      <p:ext uri="{BB962C8B-B14F-4D97-AF65-F5344CB8AC3E}">
        <p14:creationId xmlns:p14="http://schemas.microsoft.com/office/powerpoint/2010/main" val="2886807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A517D-059F-28FC-9168-699513514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503ED-085B-9A90-2C52-5FA35566465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84F0950-B83B-C55D-E7CF-30BFA73E9E02}"/>
              </a:ext>
            </a:extLst>
          </p:cNvPr>
          <p:cNvSpPr>
            <a:spLocks noGrp="1"/>
          </p:cNvSpPr>
          <p:nvPr>
            <p:ph type="body" idx="1"/>
          </p:nvPr>
        </p:nvSpPr>
        <p:spPr/>
        <p:txBody>
          <a:bodyPr/>
          <a:lstStyle/>
          <a:p>
            <a:pPr>
              <a:spcAft>
                <a:spcPts val="300"/>
              </a:spcAft>
            </a:pPr>
            <a:endParaRPr lang="en-US" b="0" dirty="0"/>
          </a:p>
        </p:txBody>
      </p:sp>
    </p:spTree>
    <p:extLst>
      <p:ext uri="{BB962C8B-B14F-4D97-AF65-F5344CB8AC3E}">
        <p14:creationId xmlns:p14="http://schemas.microsoft.com/office/powerpoint/2010/main" val="257457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6195D-FB02-B526-CFB3-FC35863C9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A2E20-DE8C-987E-6D27-1427E4C4025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D2E4C99-8F05-86D1-C472-FE6856E3009A}"/>
              </a:ext>
            </a:extLst>
          </p:cNvPr>
          <p:cNvSpPr>
            <a:spLocks noGrp="1"/>
          </p:cNvSpPr>
          <p:nvPr>
            <p:ph type="body" idx="1"/>
          </p:nvPr>
        </p:nvSpPr>
        <p:spPr/>
        <p:txBody>
          <a:bodyPr/>
          <a:lstStyle/>
          <a:p>
            <a:pPr>
              <a:spcAft>
                <a:spcPts val="300"/>
              </a:spcAft>
            </a:pPr>
            <a:endParaRPr lang="en-US" b="0" dirty="0"/>
          </a:p>
        </p:txBody>
      </p:sp>
    </p:spTree>
    <p:extLst>
      <p:ext uri="{BB962C8B-B14F-4D97-AF65-F5344CB8AC3E}">
        <p14:creationId xmlns:p14="http://schemas.microsoft.com/office/powerpoint/2010/main" val="4272880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42456-0851-41D9-9577-FFBE3CBB185E}" type="slidenum">
              <a:rPr lang="en-US" smtClean="0"/>
              <a:pPr/>
              <a:t>5</a:t>
            </a:fld>
            <a:endParaRPr lang="en-US" dirty="0"/>
          </a:p>
        </p:txBody>
      </p:sp>
    </p:spTree>
    <p:extLst>
      <p:ext uri="{BB962C8B-B14F-4D97-AF65-F5344CB8AC3E}">
        <p14:creationId xmlns:p14="http://schemas.microsoft.com/office/powerpoint/2010/main" val="779342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5287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61D95-CE80-168B-8B0A-E0696956F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61474-6627-D838-C5EF-7F6F67E65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F09782-624B-C3CA-4D02-A6BB439248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073570-53A2-7EF2-D1BC-83B939B4206E}"/>
              </a:ext>
            </a:extLst>
          </p:cNvPr>
          <p:cNvSpPr>
            <a:spLocks noGrp="1"/>
          </p:cNvSpPr>
          <p:nvPr>
            <p:ph type="sldNum" sz="quarter" idx="5"/>
          </p:nvPr>
        </p:nvSpPr>
        <p:spPr/>
        <p:txBody>
          <a:bodyPr/>
          <a:lstStyle/>
          <a:p>
            <a:fld id="{7B842456-0851-41D9-9577-FFBE3CBB185E}" type="slidenum">
              <a:rPr lang="en-US" smtClean="0"/>
              <a:pPr/>
              <a:t>7</a:t>
            </a:fld>
            <a:endParaRPr lang="en-US" dirty="0"/>
          </a:p>
        </p:txBody>
      </p:sp>
    </p:spTree>
    <p:extLst>
      <p:ext uri="{BB962C8B-B14F-4D97-AF65-F5344CB8AC3E}">
        <p14:creationId xmlns:p14="http://schemas.microsoft.com/office/powerpoint/2010/main" val="3965519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8AE67-B131-C14F-64A6-17D86186E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FBD89-7C3C-03CE-6700-2C396B5B60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A8A488-274E-3428-A63A-95F21245FF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09EB35-160C-6C96-9D65-A7838A03CB81}"/>
              </a:ext>
            </a:extLst>
          </p:cNvPr>
          <p:cNvSpPr>
            <a:spLocks noGrp="1"/>
          </p:cNvSpPr>
          <p:nvPr>
            <p:ph type="sldNum" sz="quarter" idx="5"/>
          </p:nvPr>
        </p:nvSpPr>
        <p:spPr/>
        <p:txBody>
          <a:bodyPr/>
          <a:lstStyle/>
          <a:p>
            <a:fld id="{7B842456-0851-41D9-9577-FFBE3CBB185E}" type="slidenum">
              <a:rPr lang="en-US" smtClean="0"/>
              <a:pPr/>
              <a:t>8</a:t>
            </a:fld>
            <a:endParaRPr lang="en-US" dirty="0"/>
          </a:p>
        </p:txBody>
      </p:sp>
    </p:spTree>
    <p:extLst>
      <p:ext uri="{BB962C8B-B14F-4D97-AF65-F5344CB8AC3E}">
        <p14:creationId xmlns:p14="http://schemas.microsoft.com/office/powerpoint/2010/main" val="1141257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7807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4"/>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162" indent="0" algn="ctr">
              <a:buNone/>
              <a:defRPr sz="2000"/>
            </a:lvl2pPr>
            <a:lvl3pPr marL="914324" indent="0" algn="ctr">
              <a:buNone/>
              <a:defRPr sz="1800"/>
            </a:lvl3pPr>
            <a:lvl4pPr marL="1371485" indent="0" algn="ctr">
              <a:buNone/>
              <a:defRPr sz="1600"/>
            </a:lvl4pPr>
            <a:lvl5pPr marL="1828648" indent="0" algn="ctr">
              <a:buNone/>
              <a:defRPr sz="1600"/>
            </a:lvl5pPr>
            <a:lvl6pPr marL="2285809" indent="0" algn="ctr">
              <a:buNone/>
              <a:defRPr sz="1600"/>
            </a:lvl6pPr>
            <a:lvl7pPr marL="2742971" indent="0" algn="ctr">
              <a:buNone/>
              <a:defRPr sz="1600"/>
            </a:lvl7pPr>
            <a:lvl8pPr marL="3200133" indent="0" algn="ctr">
              <a:buNone/>
              <a:defRPr sz="1600"/>
            </a:lvl8pPr>
            <a:lvl9pPr marL="3657295"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878345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dirty="0"/>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882832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162" indent="0">
              <a:buNone/>
              <a:defRPr sz="2000">
                <a:solidFill>
                  <a:schemeClr val="tx1">
                    <a:tint val="75000"/>
                  </a:schemeClr>
                </a:solidFill>
              </a:defRPr>
            </a:lvl2pPr>
            <a:lvl3pPr marL="914324" indent="0">
              <a:buNone/>
              <a:defRPr sz="1800">
                <a:solidFill>
                  <a:schemeClr val="tx1">
                    <a:tint val="75000"/>
                  </a:schemeClr>
                </a:solidFill>
              </a:defRPr>
            </a:lvl3pPr>
            <a:lvl4pPr marL="1371485" indent="0">
              <a:buNone/>
              <a:defRPr sz="1600">
                <a:solidFill>
                  <a:schemeClr val="tx1">
                    <a:tint val="75000"/>
                  </a:schemeClr>
                </a:solidFill>
              </a:defRPr>
            </a:lvl4pPr>
            <a:lvl5pPr marL="1828648" indent="0">
              <a:buNone/>
              <a:defRPr sz="1600">
                <a:solidFill>
                  <a:schemeClr val="tx1">
                    <a:tint val="75000"/>
                  </a:schemeClr>
                </a:solidFill>
              </a:defRPr>
            </a:lvl5pPr>
            <a:lvl6pPr marL="2285809" indent="0">
              <a:buNone/>
              <a:defRPr sz="1600">
                <a:solidFill>
                  <a:schemeClr val="tx1">
                    <a:tint val="75000"/>
                  </a:schemeClr>
                </a:solidFill>
              </a:defRPr>
            </a:lvl6pPr>
            <a:lvl7pPr marL="2742971" indent="0">
              <a:buNone/>
              <a:defRPr sz="1600">
                <a:solidFill>
                  <a:schemeClr val="tx1">
                    <a:tint val="75000"/>
                  </a:schemeClr>
                </a:solidFill>
              </a:defRPr>
            </a:lvl7pPr>
            <a:lvl8pPr marL="3200133" indent="0">
              <a:buNone/>
              <a:defRPr sz="1600">
                <a:solidFill>
                  <a:schemeClr val="tx1">
                    <a:tint val="75000"/>
                  </a:schemeClr>
                </a:solidFill>
              </a:defRPr>
            </a:lvl8pPr>
            <a:lvl9pPr marL="3657295"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r>
              <a:rPr lang="en-US" dirty="0"/>
              <a:t>(c) 2017 Bill Burnett, Dave Evans and Stanford University</a:t>
            </a:r>
          </a:p>
          <a:p>
            <a:endParaRPr lang="en-US" dirty="0"/>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49341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r>
              <a:rPr lang="en-US" dirty="0"/>
              <a:t>(c) 2017 Bill Burnett, Dave Evans and Stanford University</a:t>
            </a:r>
          </a:p>
          <a:p>
            <a:endParaRPr lang="en-US" dirty="0"/>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87681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162" indent="0">
              <a:buNone/>
              <a:defRPr sz="2000" b="1"/>
            </a:lvl2pPr>
            <a:lvl3pPr marL="914324" indent="0">
              <a:buNone/>
              <a:defRPr sz="1800" b="1"/>
            </a:lvl3pPr>
            <a:lvl4pPr marL="1371485" indent="0">
              <a:buNone/>
              <a:defRPr sz="1600" b="1"/>
            </a:lvl4pPr>
            <a:lvl5pPr marL="1828648" indent="0">
              <a:buNone/>
              <a:defRPr sz="1600" b="1"/>
            </a:lvl5pPr>
            <a:lvl6pPr marL="2285809" indent="0">
              <a:buNone/>
              <a:defRPr sz="1600" b="1"/>
            </a:lvl6pPr>
            <a:lvl7pPr marL="2742971" indent="0">
              <a:buNone/>
              <a:defRPr sz="1600" b="1"/>
            </a:lvl7pPr>
            <a:lvl8pPr marL="3200133" indent="0">
              <a:buNone/>
              <a:defRPr sz="1600" b="1"/>
            </a:lvl8pPr>
            <a:lvl9pPr marL="3657295"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400" b="1"/>
            </a:lvl1pPr>
            <a:lvl2pPr marL="457162" indent="0">
              <a:buNone/>
              <a:defRPr sz="2000" b="1"/>
            </a:lvl2pPr>
            <a:lvl3pPr marL="914324" indent="0">
              <a:buNone/>
              <a:defRPr sz="1800" b="1"/>
            </a:lvl3pPr>
            <a:lvl4pPr marL="1371485" indent="0">
              <a:buNone/>
              <a:defRPr sz="1600" b="1"/>
            </a:lvl4pPr>
            <a:lvl5pPr marL="1828648" indent="0">
              <a:buNone/>
              <a:defRPr sz="1600" b="1"/>
            </a:lvl5pPr>
            <a:lvl6pPr marL="2285809" indent="0">
              <a:buNone/>
              <a:defRPr sz="1600" b="1"/>
            </a:lvl6pPr>
            <a:lvl7pPr marL="2742971" indent="0">
              <a:buNone/>
              <a:defRPr sz="1600" b="1"/>
            </a:lvl7pPr>
            <a:lvl8pPr marL="3200133" indent="0">
              <a:buNone/>
              <a:defRPr sz="1600" b="1"/>
            </a:lvl8pPr>
            <a:lvl9pPr marL="3657295"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71076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991790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238431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62" indent="0">
              <a:buNone/>
              <a:defRPr sz="1400"/>
            </a:lvl2pPr>
            <a:lvl3pPr marL="914324" indent="0">
              <a:buNone/>
              <a:defRPr sz="1200"/>
            </a:lvl3pPr>
            <a:lvl4pPr marL="1371485" indent="0">
              <a:buNone/>
              <a:defRPr sz="1000"/>
            </a:lvl4pPr>
            <a:lvl5pPr marL="1828648" indent="0">
              <a:buNone/>
              <a:defRPr sz="1000"/>
            </a:lvl5pPr>
            <a:lvl6pPr marL="2285809" indent="0">
              <a:buNone/>
              <a:defRPr sz="1000"/>
            </a:lvl6pPr>
            <a:lvl7pPr marL="2742971" indent="0">
              <a:buNone/>
              <a:defRPr sz="1000"/>
            </a:lvl7pPr>
            <a:lvl8pPr marL="3200133" indent="0">
              <a:buNone/>
              <a:defRPr sz="1000"/>
            </a:lvl8pPr>
            <a:lvl9pPr marL="3657295"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014934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62" indent="0">
              <a:buNone/>
              <a:defRPr sz="2800"/>
            </a:lvl2pPr>
            <a:lvl3pPr marL="914324" indent="0">
              <a:buNone/>
              <a:defRPr sz="2400"/>
            </a:lvl3pPr>
            <a:lvl4pPr marL="1371485" indent="0">
              <a:buNone/>
              <a:defRPr sz="2000"/>
            </a:lvl4pPr>
            <a:lvl5pPr marL="1828648" indent="0">
              <a:buNone/>
              <a:defRPr sz="2000"/>
            </a:lvl5pPr>
            <a:lvl6pPr marL="2285809" indent="0">
              <a:buNone/>
              <a:defRPr sz="2000"/>
            </a:lvl6pPr>
            <a:lvl7pPr marL="2742971" indent="0">
              <a:buNone/>
              <a:defRPr sz="2000"/>
            </a:lvl7pPr>
            <a:lvl8pPr marL="3200133" indent="0">
              <a:buNone/>
              <a:defRPr sz="2000"/>
            </a:lvl8pPr>
            <a:lvl9pPr marL="3657295" indent="0">
              <a:buNone/>
              <a:defRPr sz="2000"/>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62" indent="0">
              <a:buNone/>
              <a:defRPr sz="1400"/>
            </a:lvl2pPr>
            <a:lvl3pPr marL="914324" indent="0">
              <a:buNone/>
              <a:defRPr sz="1200"/>
            </a:lvl3pPr>
            <a:lvl4pPr marL="1371485" indent="0">
              <a:buNone/>
              <a:defRPr sz="1000"/>
            </a:lvl4pPr>
            <a:lvl5pPr marL="1828648" indent="0">
              <a:buNone/>
              <a:defRPr sz="1000"/>
            </a:lvl5pPr>
            <a:lvl6pPr marL="2285809" indent="0">
              <a:buNone/>
              <a:defRPr sz="1000"/>
            </a:lvl6pPr>
            <a:lvl7pPr marL="2742971" indent="0">
              <a:buNone/>
              <a:defRPr sz="1000"/>
            </a:lvl7pPr>
            <a:lvl8pPr marL="3200133" indent="0">
              <a:buNone/>
              <a:defRPr sz="1000"/>
            </a:lvl8pPr>
            <a:lvl9pPr marL="3657295"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882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480502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685161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1"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1" y="1536633"/>
            <a:ext cx="11360800" cy="4555200"/>
          </a:xfrm>
          <a:prstGeom prst="rect">
            <a:avLst/>
          </a:prstGeom>
        </p:spPr>
        <p:txBody>
          <a:bodyPr spcFirstLastPara="1" wrap="square" lIns="91425" tIns="91425" rIns="91425" bIns="91425" anchor="t" anchorCtr="0">
            <a:noAutofit/>
          </a:bodyPr>
          <a:lstStyle>
            <a:lvl1pPr marL="609429" lvl="0" indent="-457072">
              <a:spcBef>
                <a:spcPts val="0"/>
              </a:spcBef>
              <a:spcAft>
                <a:spcPts val="0"/>
              </a:spcAft>
              <a:buSzPts val="1800"/>
              <a:buChar char="●"/>
              <a:defRPr/>
            </a:lvl1pPr>
            <a:lvl2pPr marL="1218859" lvl="1" indent="-423216">
              <a:spcBef>
                <a:spcPts val="2133"/>
              </a:spcBef>
              <a:spcAft>
                <a:spcPts val="0"/>
              </a:spcAft>
              <a:buSzPts val="1400"/>
              <a:buChar char="○"/>
              <a:defRPr/>
            </a:lvl2pPr>
            <a:lvl3pPr marL="1828289" lvl="2" indent="-423216">
              <a:spcBef>
                <a:spcPts val="2133"/>
              </a:spcBef>
              <a:spcAft>
                <a:spcPts val="0"/>
              </a:spcAft>
              <a:buSzPts val="1400"/>
              <a:buChar char="■"/>
              <a:defRPr/>
            </a:lvl3pPr>
            <a:lvl4pPr marL="2437720" lvl="3" indent="-423216">
              <a:spcBef>
                <a:spcPts val="2133"/>
              </a:spcBef>
              <a:spcAft>
                <a:spcPts val="0"/>
              </a:spcAft>
              <a:buSzPts val="1400"/>
              <a:buChar char="●"/>
              <a:defRPr/>
            </a:lvl4pPr>
            <a:lvl5pPr marL="3047150" lvl="4" indent="-423216">
              <a:spcBef>
                <a:spcPts val="2133"/>
              </a:spcBef>
              <a:spcAft>
                <a:spcPts val="0"/>
              </a:spcAft>
              <a:buSzPts val="1400"/>
              <a:buChar char="○"/>
              <a:defRPr/>
            </a:lvl5pPr>
            <a:lvl6pPr marL="3656579" lvl="5" indent="-423216">
              <a:spcBef>
                <a:spcPts val="2133"/>
              </a:spcBef>
              <a:spcAft>
                <a:spcPts val="0"/>
              </a:spcAft>
              <a:buSzPts val="1400"/>
              <a:buChar char="■"/>
              <a:defRPr/>
            </a:lvl6pPr>
            <a:lvl7pPr marL="4266009" lvl="6" indent="-423216">
              <a:spcBef>
                <a:spcPts val="2133"/>
              </a:spcBef>
              <a:spcAft>
                <a:spcPts val="0"/>
              </a:spcAft>
              <a:buSzPts val="1400"/>
              <a:buChar char="●"/>
              <a:defRPr/>
            </a:lvl7pPr>
            <a:lvl8pPr marL="4875439" lvl="7" indent="-423216">
              <a:spcBef>
                <a:spcPts val="2133"/>
              </a:spcBef>
              <a:spcAft>
                <a:spcPts val="0"/>
              </a:spcAft>
              <a:buSzPts val="1400"/>
              <a:buChar char="○"/>
              <a:defRPr/>
            </a:lvl8pPr>
            <a:lvl9pPr marL="5484868" lvl="8" indent="-423216">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9872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D3D9A-8138-2F43-8DC0-800C156559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BCDDD-BFFF-B447-86EB-5E4351B7A2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0635F1-512B-0C41-B260-8B48260994CB}"/>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D87C1429-2AA0-A847-BAE9-69FB72103A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D0758-C6B0-2940-A34B-FC62C40FFD02}"/>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4017499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5563E-37E0-F742-8396-284C36B37D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6C1FEA-C18C-C441-9D8B-5975C9F9718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DDDAB0-A2B3-FF4F-97AA-4BDBE05D49DA}"/>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E4C0D6E9-F4A2-BD41-B60F-3CFAC0C5C0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37D7CE-F045-5644-9F3D-97E3C5BE56C9}"/>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2115298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2D6B1-9DD7-B34C-9FEF-0B5CD42883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3EFBC9-4271-4E4E-9A99-28A2A20EE4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999909E-0DBE-9541-A4AF-360016E5B12A}"/>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93DF17F3-64B5-CB4E-B18C-C13B034629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8FD3CB-C0C7-2744-82E8-48C133A0A118}"/>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780598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CAD79-C552-1E48-BD4D-8CCD8CDA78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7E3DE2-4ADE-294A-89E8-E382A3C8A28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1E775C-B565-6E43-9BFB-AB5D3ED067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23490B-A264-B740-9304-0869041EC931}"/>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6" name="Footer Placeholder 5">
            <a:extLst>
              <a:ext uri="{FF2B5EF4-FFF2-40B4-BE49-F238E27FC236}">
                <a16:creationId xmlns:a16="http://schemas.microsoft.com/office/drawing/2014/main" id="{3376E38F-C557-1344-928A-F65FB19BCD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72E719-0CDF-6444-ABFE-5053CFEF12BD}"/>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3285226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7DDCF-3C1C-914F-A897-6AEB2CFF27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869BFE-CD93-9F41-A839-7446F801B8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6CF923-AC68-BD40-9ADE-2E4A64B279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7FCF09-B129-204C-80CF-AA834F2A73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E6F9EA6-E916-3640-A3B4-BE12B8B4CB1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529FDB-3E65-5247-8B7C-4C677CFAB802}"/>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8" name="Footer Placeholder 7">
            <a:extLst>
              <a:ext uri="{FF2B5EF4-FFF2-40B4-BE49-F238E27FC236}">
                <a16:creationId xmlns:a16="http://schemas.microsoft.com/office/drawing/2014/main" id="{606C397C-6AAD-E44A-ABA9-852AC585A4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99E32F-D8D9-0A4E-84DA-32BEE5A3CC50}"/>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41985066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B203-4422-8147-9FBE-42FBAE747B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527182-A913-B541-870D-7A2A25EF9063}"/>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4" name="Footer Placeholder 3">
            <a:extLst>
              <a:ext uri="{FF2B5EF4-FFF2-40B4-BE49-F238E27FC236}">
                <a16:creationId xmlns:a16="http://schemas.microsoft.com/office/drawing/2014/main" id="{F422DDC4-1D1F-CE49-81B5-6B3E969AF1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36A45B-F2B2-9147-BEA9-60DA6E5E2F6C}"/>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2390517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8DDFFB-CD40-9240-AD29-C8C8938A93A7}"/>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3" name="Footer Placeholder 2">
            <a:extLst>
              <a:ext uri="{FF2B5EF4-FFF2-40B4-BE49-F238E27FC236}">
                <a16:creationId xmlns:a16="http://schemas.microsoft.com/office/drawing/2014/main" id="{AA3D327F-79B6-7E48-9C85-3B5A643940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DF24D6-8708-DB49-A5AC-EC93C545ECE6}"/>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2428790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1DBCE-6DFE-DB4C-A678-C49300ACC6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6997B3-576B-FC4B-942D-A795450805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EA171B-41A4-0F4E-925A-502452EB0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55A8C0-F6BC-A54A-8A7A-FD971BDF7CB3}"/>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6" name="Footer Placeholder 5">
            <a:extLst>
              <a:ext uri="{FF2B5EF4-FFF2-40B4-BE49-F238E27FC236}">
                <a16:creationId xmlns:a16="http://schemas.microsoft.com/office/drawing/2014/main" id="{01B56B1C-BCFE-7447-AFFA-DADE22E62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65A363-7986-6C43-A12D-DC8D3108BF44}"/>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4199374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97729-209E-3947-90A8-B62F0B523C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67C95B-13BF-C44E-8696-3C8010F18C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16CAD8-6F4E-0A46-B442-6BCFA8CC8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46D129-96E5-1F4D-A3F5-B22191618370}"/>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6" name="Footer Placeholder 5">
            <a:extLst>
              <a:ext uri="{FF2B5EF4-FFF2-40B4-BE49-F238E27FC236}">
                <a16:creationId xmlns:a16="http://schemas.microsoft.com/office/drawing/2014/main" id="{F15717AC-601B-2645-BB7E-A1731B4722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BF9190-D1F1-C843-A660-1AF59A5D0AB3}"/>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3171825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225F3-646C-9845-8A1B-379502232A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9D80EB-A2D3-EE43-A9BF-D45E91C282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947B59-D577-B045-BC37-F0251C2468E1}"/>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1DA4FE09-3BBA-0848-857E-FDBDDDE459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AFAE84-C488-1A45-9594-60724DAC6E10}"/>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4074512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2FA2CA-22CE-AE41-A2DF-BC2CA74117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CD9B3D-240D-8642-85B8-BFAB0EB697D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C58CF-D43A-4542-80B8-0D8231DCCC32}"/>
              </a:ext>
            </a:extLst>
          </p:cNvPr>
          <p:cNvSpPr>
            <a:spLocks noGrp="1"/>
          </p:cNvSpPr>
          <p:nvPr>
            <p:ph type="dt" sz="half" idx="10"/>
          </p:nvPr>
        </p:nvSpPr>
        <p:spPr/>
        <p:txBody>
          <a:body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816EE8DF-DCA7-914E-9AA1-A4981785E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24F198-8286-884C-A53A-5C00C6D15B56}"/>
              </a:ext>
            </a:extLst>
          </p:cNvPr>
          <p:cNvSpPr>
            <a:spLocks noGrp="1"/>
          </p:cNvSpPr>
          <p:nvPr>
            <p:ph type="sldNum" sz="quarter" idx="12"/>
          </p:nvPr>
        </p:nvSpPr>
        <p:spPr/>
        <p:txBody>
          <a:bodyPr/>
          <a:lstStyle/>
          <a:p>
            <a:fld id="{DF76BAF6-F75B-A146-9B61-2085BCE846A0}" type="slidenum">
              <a:rPr lang="en-US" smtClean="0"/>
              <a:t>‹#›</a:t>
            </a:fld>
            <a:endParaRPr lang="en-US"/>
          </a:p>
        </p:txBody>
      </p:sp>
    </p:spTree>
    <p:extLst>
      <p:ext uri="{BB962C8B-B14F-4D97-AF65-F5344CB8AC3E}">
        <p14:creationId xmlns:p14="http://schemas.microsoft.com/office/powerpoint/2010/main" val="34935499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9930725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r>
              <a:rPr lang="en-US" dirty="0"/>
              <a:t>© Stanford Life Design Lab, 2022</a:t>
            </a:r>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533265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970076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322303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210719-B33A-40ED-B288-778CACD7614B}" type="datetimeFigureOut">
              <a:rPr lang="en-US" smtClean="0"/>
              <a:t>2/12/25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5337260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210719-B33A-40ED-B288-778CACD7614B}" type="datetimeFigureOut">
              <a:rPr lang="en-US" smtClean="0"/>
              <a:t>2/12/25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1872241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210719-B33A-40ED-B288-778CACD7614B}" type="datetimeFigureOut">
              <a:rPr lang="en-US" smtClean="0"/>
              <a:t>2/12/25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0440109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15620728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210719-B33A-40ED-B288-778CACD7614B}" type="datetimeFigureOut">
              <a:rPr lang="en-US" smtClean="0"/>
              <a:t>2/12/25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2514827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42486639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210719-B33A-40ED-B288-778CACD7614B}" type="datetimeFigureOut">
              <a:rPr lang="en-US" smtClean="0"/>
              <a:t>2/12/25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21255-5C5E-4DA1-9336-427DF85F1837}" type="slidenum">
              <a:rPr lang="en-US" smtClean="0"/>
              <a:t>‹#›</a:t>
            </a:fld>
            <a:endParaRPr lang="en-US"/>
          </a:p>
        </p:txBody>
      </p:sp>
    </p:spTree>
    <p:extLst>
      <p:ext uri="{BB962C8B-B14F-4D97-AF65-F5344CB8AC3E}">
        <p14:creationId xmlns:p14="http://schemas.microsoft.com/office/powerpoint/2010/main" val="38126055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Blank copy">
    <p:spTree>
      <p:nvGrpSpPr>
        <p:cNvPr id="1" name=""/>
        <p:cNvGrpSpPr/>
        <p:nvPr/>
      </p:nvGrpSpPr>
      <p:grpSpPr>
        <a:xfrm>
          <a:off x="0" y="0"/>
          <a:ext cx="0" cy="0"/>
          <a:chOff x="0" y="0"/>
          <a:chExt cx="0" cy="0"/>
        </a:xfrm>
      </p:grpSpPr>
      <p:sp>
        <p:nvSpPr>
          <p:cNvPr id="110" name="Shape 110"/>
          <p:cNvSpPr/>
          <p:nvPr/>
        </p:nvSpPr>
        <p:spPr>
          <a:xfrm>
            <a:off x="8589949" y="196820"/>
            <a:ext cx="3643177" cy="485646"/>
          </a:xfrm>
          <a:prstGeom prst="rect">
            <a:avLst/>
          </a:prstGeom>
          <a:ln w="12700">
            <a:miter lim="400000"/>
          </a:ln>
          <a:extLst>
            <a:ext uri="{C572A759-6A51-4108-AA02-DFA0A04FC94B}">
              <ma14:wrappingTextBoxFlag xmlns="" xmlns:ma14="http://schemas.microsoft.com/office/mac/drawingml/2011/main" val="1"/>
            </a:ext>
          </a:extLst>
        </p:spPr>
        <p:txBody>
          <a:bodyPr wrap="none" lIns="47625" tIns="47625" rIns="47625" bIns="47625" anchor="ctr">
            <a:spAutoFit/>
          </a:bodyPr>
          <a:lstStyle>
            <a:lvl1pPr marL="53975" marR="511175" algn="l" defTabSz="457200">
              <a:defRPr sz="2700">
                <a:solidFill>
                  <a:schemeClr val="accent5">
                    <a:hueOff val="-176146"/>
                    <a:satOff val="3665"/>
                    <a:lumOff val="-13986"/>
                  </a:schemeClr>
                </a:solidFill>
                <a:latin typeface="Helvetica Neue"/>
                <a:ea typeface="Helvetica Neue"/>
                <a:cs typeface="Helvetica Neue"/>
                <a:sym typeface="Helvetica Neue"/>
              </a:defRPr>
            </a:lvl1pPr>
          </a:lstStyle>
          <a:p>
            <a:r>
              <a:rPr sz="2531"/>
              <a:t>Low-Threat Exercise</a:t>
            </a:r>
          </a:p>
        </p:txBody>
      </p:sp>
      <p:sp>
        <p:nvSpPr>
          <p:cNvPr id="111" name="Shape 111"/>
          <p:cNvSpPr/>
          <p:nvPr/>
        </p:nvSpPr>
        <p:spPr>
          <a:xfrm>
            <a:off x="8098709" y="6592235"/>
            <a:ext cx="4086822" cy="270730"/>
          </a:xfrm>
          <a:prstGeom prst="rect">
            <a:avLst/>
          </a:prstGeom>
          <a:blipFill>
            <a:blip r:embed="rId2"/>
          </a:blipFill>
          <a:ln w="12700">
            <a:miter lim="400000"/>
          </a:ln>
          <a:effectLst>
            <a:outerShdw blurRad="38100" dist="25400" dir="5400000" rotWithShape="0">
              <a:srgbClr val="000000">
                <a:alpha val="50000"/>
              </a:srgbClr>
            </a:outerShdw>
          </a:effectLst>
        </p:spPr>
        <p:txBody>
          <a:bodyPr lIns="47625" tIns="47625" rIns="47625" bIns="47625" anchor="ctr"/>
          <a:lstStyle/>
          <a:p>
            <a:pPr>
              <a:defRPr sz="2400">
                <a:solidFill>
                  <a:srgbClr val="FFFFFF"/>
                </a:solidFill>
              </a:defRPr>
            </a:pPr>
            <a:endParaRPr sz="2250"/>
          </a:p>
        </p:txBody>
      </p:sp>
      <p:sp>
        <p:nvSpPr>
          <p:cNvPr id="112" name="Shape 112"/>
          <p:cNvSpPr/>
          <p:nvPr/>
        </p:nvSpPr>
        <p:spPr>
          <a:xfrm>
            <a:off x="8084802" y="6571341"/>
            <a:ext cx="4640566" cy="312521"/>
          </a:xfrm>
          <a:prstGeom prst="rect">
            <a:avLst/>
          </a:prstGeom>
          <a:ln w="12700">
            <a:miter lim="400000"/>
          </a:ln>
          <a:extLst>
            <a:ext uri="{C572A759-6A51-4108-AA02-DFA0A04FC94B}">
              <ma14:wrappingTextBoxFlag xmlns="" xmlns:ma14="http://schemas.microsoft.com/office/mac/drawingml/2011/main" val="1"/>
            </a:ext>
          </a:extLst>
        </p:spPr>
        <p:txBody>
          <a:bodyPr wrap="none" lIns="47625" tIns="47625" rIns="47625" bIns="47625" anchor="ctr">
            <a:spAutoFit/>
          </a:bodyPr>
          <a:lstStyle>
            <a:lvl1pPr marL="53975" marR="511175" algn="l" defTabSz="457200">
              <a:defRPr sz="1500" b="1">
                <a:solidFill>
                  <a:srgbClr val="FFFFFF"/>
                </a:solidFill>
                <a:latin typeface="Helvetica Neue"/>
                <a:ea typeface="Helvetica Neue"/>
                <a:cs typeface="Helvetica Neue"/>
                <a:sym typeface="Helvetica Neue"/>
              </a:defRPr>
            </a:lvl1pPr>
          </a:lstStyle>
          <a:p>
            <a:r>
              <a:rPr sz="1406"/>
              <a:t>Stanford Center for Professional Development</a:t>
            </a:r>
          </a:p>
        </p:txBody>
      </p:sp>
      <p:sp>
        <p:nvSpPr>
          <p:cNvPr id="113" name="Shape 113"/>
          <p:cNvSpPr/>
          <p:nvPr/>
        </p:nvSpPr>
        <p:spPr>
          <a:xfrm>
            <a:off x="-17859" y="1674316"/>
            <a:ext cx="12638402" cy="0"/>
          </a:xfrm>
          <a:prstGeom prst="line">
            <a:avLst/>
          </a:prstGeom>
          <a:ln w="25400">
            <a:solidFill>
              <a:schemeClr val="accent5"/>
            </a:solidFill>
            <a:miter lim="400000"/>
          </a:ln>
        </p:spPr>
        <p:txBody>
          <a:bodyPr lIns="47625" tIns="47625" rIns="47625" bIns="47625" anchor="ctr"/>
          <a:lstStyle/>
          <a:p>
            <a:pPr>
              <a:defRPr sz="2400"/>
            </a:pPr>
            <a:endParaRPr sz="2250"/>
          </a:p>
        </p:txBody>
      </p:sp>
      <p:sp>
        <p:nvSpPr>
          <p:cNvPr id="114" name="Shape 114"/>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78335124"/>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Full page picture">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1119256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Full page pictur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a:p>
            <a:r>
              <a:rPr lang="en-US"/>
              <a:t>&lt;#&gt;</a:t>
            </a:r>
          </a:p>
        </p:txBody>
      </p:sp>
      <p:sp>
        <p:nvSpPr>
          <p:cNvPr id="7" name="Title 6"/>
          <p:cNvSpPr>
            <a:spLocks noGrp="1"/>
          </p:cNvSpPr>
          <p:nvPr>
            <p:ph type="title"/>
          </p:nvPr>
        </p:nvSpPr>
        <p:spPr/>
        <p:txBody>
          <a:bodyPr>
            <a:noAutofit/>
          </a:bodyPr>
          <a:lstStyle/>
          <a:p>
            <a:r>
              <a:rPr lang="en-US" dirty="0"/>
              <a:t>Click to edit Master title style</a:t>
            </a:r>
          </a:p>
        </p:txBody>
      </p:sp>
      <p:sp>
        <p:nvSpPr>
          <p:cNvPr id="9" name="Picture Placeholder 8"/>
          <p:cNvSpPr>
            <a:spLocks noGrp="1"/>
          </p:cNvSpPr>
          <p:nvPr>
            <p:ph type="pic" sz="quarter" idx="11"/>
          </p:nvPr>
        </p:nvSpPr>
        <p:spPr>
          <a:xfrm>
            <a:off x="0" y="1417638"/>
            <a:ext cx="12192000" cy="5440362"/>
          </a:xfrm>
        </p:spPr>
        <p:txBody>
          <a:bodyPr/>
          <a:lstStyle/>
          <a:p>
            <a:endParaRPr lang="en-US"/>
          </a:p>
        </p:txBody>
      </p:sp>
    </p:spTree>
    <p:extLst>
      <p:ext uri="{BB962C8B-B14F-4D97-AF65-F5344CB8AC3E}">
        <p14:creationId xmlns:p14="http://schemas.microsoft.com/office/powerpoint/2010/main" val="14791148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Half page picture">
  <p:cSld name="Half page picture">
    <p:spTree>
      <p:nvGrpSpPr>
        <p:cNvPr id="1" name="Shape 14"/>
        <p:cNvGrpSpPr/>
        <p:nvPr/>
      </p:nvGrpSpPr>
      <p:grpSpPr>
        <a:xfrm>
          <a:off x="0" y="0"/>
          <a:ext cx="0" cy="0"/>
          <a:chOff x="0" y="0"/>
          <a:chExt cx="0" cy="0"/>
        </a:xfrm>
      </p:grpSpPr>
      <p:sp>
        <p:nvSpPr>
          <p:cNvPr id="15" name="Google Shape;15;p3"/>
          <p:cNvSpPr>
            <a:spLocks noGrp="1"/>
          </p:cNvSpPr>
          <p:nvPr>
            <p:ph type="pic" idx="2"/>
          </p:nvPr>
        </p:nvSpPr>
        <p:spPr>
          <a:xfrm>
            <a:off x="6096000" y="0"/>
            <a:ext cx="6096000" cy="6858000"/>
          </a:xfrm>
          <a:prstGeom prst="rect">
            <a:avLst/>
          </a:prstGeom>
          <a:noFill/>
          <a:ln>
            <a:noFill/>
          </a:ln>
        </p:spPr>
        <p:txBody>
          <a:bodyPr spcFirstLastPara="1" wrap="square" lIns="145150" tIns="72575" rIns="145150" bIns="72575" anchor="t" anchorCtr="0">
            <a:normAutofit/>
          </a:bodyPr>
          <a:lstStyle>
            <a:lvl1pPr marR="0" lvl="0" algn="l" rtl="0">
              <a:spcBef>
                <a:spcPts val="660"/>
              </a:spcBef>
              <a:spcAft>
                <a:spcPts val="0"/>
              </a:spcAft>
              <a:buClr>
                <a:srgbClr val="31859B"/>
              </a:buClr>
              <a:buSzPts val="6599"/>
              <a:buFont typeface="Arial"/>
              <a:buChar char="•"/>
              <a:defRPr sz="3299" b="0" i="0" u="none" strike="noStrike" cap="none">
                <a:solidFill>
                  <a:schemeClr val="dk1"/>
                </a:solidFill>
                <a:latin typeface="Candara"/>
                <a:ea typeface="Candara"/>
                <a:cs typeface="Candara"/>
                <a:sym typeface="Candara"/>
              </a:defRPr>
            </a:lvl1pPr>
            <a:lvl2pPr marR="0" lvl="1" algn="l" rtl="0">
              <a:spcBef>
                <a:spcPts val="540"/>
              </a:spcBef>
              <a:spcAft>
                <a:spcPts val="0"/>
              </a:spcAft>
              <a:buClr>
                <a:srgbClr val="31859B"/>
              </a:buClr>
              <a:buSzPts val="5399"/>
              <a:buFont typeface="Arial"/>
              <a:buChar char="•"/>
              <a:defRPr sz="2700" b="0" i="0" u="none" strike="noStrike" cap="none">
                <a:solidFill>
                  <a:schemeClr val="dk1"/>
                </a:solidFill>
                <a:latin typeface="Candara"/>
                <a:ea typeface="Candara"/>
                <a:cs typeface="Candara"/>
                <a:sym typeface="Candara"/>
              </a:defRPr>
            </a:lvl2pPr>
            <a:lvl3pPr marR="0" lvl="2" algn="l" rtl="0">
              <a:spcBef>
                <a:spcPts val="440"/>
              </a:spcBef>
              <a:spcAft>
                <a:spcPts val="0"/>
              </a:spcAft>
              <a:buClr>
                <a:srgbClr val="31859B"/>
              </a:buClr>
              <a:buSzPts val="4400"/>
              <a:buFont typeface="Arial"/>
              <a:buChar char="•"/>
              <a:defRPr sz="2200" b="0" i="0" u="none" strike="noStrike" cap="none">
                <a:solidFill>
                  <a:schemeClr val="dk1"/>
                </a:solidFill>
                <a:latin typeface="Candara"/>
                <a:ea typeface="Candara"/>
                <a:cs typeface="Candara"/>
                <a:sym typeface="Candara"/>
              </a:defRPr>
            </a:lvl3pPr>
            <a:lvl4pPr marR="0" lvl="3" algn="l" rtl="0">
              <a:spcBef>
                <a:spcPts val="480"/>
              </a:spcBef>
              <a:spcAft>
                <a:spcPts val="0"/>
              </a:spcAft>
              <a:buClr>
                <a:srgbClr val="31859B"/>
              </a:buClr>
              <a:buSzPts val="4800"/>
              <a:buFont typeface="Arial"/>
              <a:buChar char="•"/>
              <a:defRPr sz="2400" b="0" i="0" u="none" strike="noStrike" cap="none">
                <a:solidFill>
                  <a:schemeClr val="dk1"/>
                </a:solidFill>
                <a:latin typeface="Candara"/>
                <a:ea typeface="Candara"/>
                <a:cs typeface="Candara"/>
                <a:sym typeface="Candara"/>
              </a:defRPr>
            </a:lvl4pPr>
            <a:lvl5pPr marR="0" lvl="4" algn="l" rtl="0">
              <a:spcBef>
                <a:spcPts val="480"/>
              </a:spcBef>
              <a:spcAft>
                <a:spcPts val="0"/>
              </a:spcAft>
              <a:buClr>
                <a:schemeClr val="dk1"/>
              </a:buClr>
              <a:buSzPts val="4800"/>
              <a:buFont typeface="Arial"/>
              <a:buChar char="»"/>
              <a:defRPr sz="2400" b="0" i="0" u="none" strike="noStrike" cap="none">
                <a:solidFill>
                  <a:schemeClr val="dk1"/>
                </a:solidFill>
                <a:latin typeface="Candara"/>
                <a:ea typeface="Candara"/>
                <a:cs typeface="Candara"/>
                <a:sym typeface="Candara"/>
              </a:defRPr>
            </a:lvl5pPr>
            <a:lvl6pPr marR="0" lvl="5"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6pPr>
            <a:lvl7pPr marR="0" lvl="6"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7pPr>
            <a:lvl8pPr marR="0" lvl="7"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8pPr>
            <a:lvl9pPr marR="0" lvl="8" algn="l" rtl="0">
              <a:spcBef>
                <a:spcPts val="480"/>
              </a:spcBef>
              <a:spcAft>
                <a:spcPts val="0"/>
              </a:spcAft>
              <a:buClr>
                <a:schemeClr val="dk1"/>
              </a:buClr>
              <a:buSzPts val="4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6" name="Google Shape;16;p3"/>
          <p:cNvSpPr txBox="1">
            <a:spLocks noGrp="1"/>
          </p:cNvSpPr>
          <p:nvPr>
            <p:ph type="body" idx="1"/>
          </p:nvPr>
        </p:nvSpPr>
        <p:spPr>
          <a:xfrm>
            <a:off x="305554" y="2065300"/>
            <a:ext cx="5561876" cy="4487900"/>
          </a:xfrm>
          <a:prstGeom prst="rect">
            <a:avLst/>
          </a:prstGeom>
          <a:noFill/>
          <a:ln>
            <a:noFill/>
          </a:ln>
        </p:spPr>
        <p:txBody>
          <a:bodyPr spcFirstLastPara="1" wrap="square" lIns="145150" tIns="72575" rIns="145150" bIns="72575" anchor="t" anchorCtr="0">
            <a:noAutofit/>
          </a:bodyPr>
          <a:lstStyle>
            <a:lvl1pPr marL="228600" lvl="0" indent="-114300" algn="l">
              <a:spcBef>
                <a:spcPts val="540"/>
              </a:spcBef>
              <a:spcAft>
                <a:spcPts val="0"/>
              </a:spcAft>
              <a:buSzPts val="5399"/>
              <a:buNone/>
              <a:defRPr sz="2700" b="1">
                <a:solidFill>
                  <a:srgbClr val="0070C0"/>
                </a:solidFill>
              </a:defRPr>
            </a:lvl1pPr>
            <a:lvl2pPr marL="457200" lvl="1" indent="-114300" algn="l">
              <a:spcBef>
                <a:spcPts val="440"/>
              </a:spcBef>
              <a:spcAft>
                <a:spcPts val="0"/>
              </a:spcAft>
              <a:buSzPts val="4400"/>
              <a:buNone/>
              <a:defRPr sz="2200">
                <a:solidFill>
                  <a:srgbClr val="31859B"/>
                </a:solidFill>
              </a:defRPr>
            </a:lvl2pPr>
            <a:lvl3pPr marL="685800" lvl="2" indent="-114300" algn="l">
              <a:spcBef>
                <a:spcPts val="440"/>
              </a:spcBef>
              <a:spcAft>
                <a:spcPts val="0"/>
              </a:spcAft>
              <a:buSzPts val="4400"/>
              <a:buNone/>
              <a:defRPr/>
            </a:lvl3pPr>
            <a:lvl4pPr marL="914400" lvl="3" indent="-171450" algn="l">
              <a:spcBef>
                <a:spcPts val="180"/>
              </a:spcBef>
              <a:spcAft>
                <a:spcPts val="0"/>
              </a:spcAft>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endParaRPr dirty="0"/>
          </a:p>
        </p:txBody>
      </p:sp>
      <p:sp>
        <p:nvSpPr>
          <p:cNvPr id="17" name="Google Shape;17;p3"/>
          <p:cNvSpPr txBox="1">
            <a:spLocks noGrp="1"/>
          </p:cNvSpPr>
          <p:nvPr>
            <p:ph type="body" idx="3"/>
          </p:nvPr>
        </p:nvSpPr>
        <p:spPr>
          <a:xfrm>
            <a:off x="305554" y="1432055"/>
            <a:ext cx="5561876" cy="627066"/>
          </a:xfrm>
          <a:prstGeom prst="rect">
            <a:avLst/>
          </a:prstGeom>
          <a:noFill/>
          <a:ln>
            <a:noFill/>
          </a:ln>
        </p:spPr>
        <p:txBody>
          <a:bodyPr spcFirstLastPara="1" wrap="square" lIns="145150" tIns="72575" rIns="145150" bIns="72575" anchor="t" anchorCtr="0">
            <a:noAutofit/>
          </a:bodyPr>
          <a:lstStyle>
            <a:lvl1pPr marL="228600" lvl="0" indent="-114300" algn="l">
              <a:spcBef>
                <a:spcPts val="660"/>
              </a:spcBef>
              <a:spcAft>
                <a:spcPts val="0"/>
              </a:spcAft>
              <a:buSzPts val="6599"/>
              <a:buNone/>
              <a:defRPr b="1">
                <a:solidFill>
                  <a:srgbClr val="3F3F3F"/>
                </a:solidFill>
              </a:defRPr>
            </a:lvl1pPr>
            <a:lvl2pPr marL="457200" lvl="1" indent="-114300" algn="l">
              <a:spcBef>
                <a:spcPts val="540"/>
              </a:spcBef>
              <a:spcAft>
                <a:spcPts val="0"/>
              </a:spcAft>
              <a:buSzPts val="5399"/>
              <a:buNone/>
              <a:defRPr/>
            </a:lvl2pPr>
            <a:lvl3pPr marL="685800" lvl="2" indent="-114300" algn="l">
              <a:spcBef>
                <a:spcPts val="440"/>
              </a:spcBef>
              <a:spcAft>
                <a:spcPts val="0"/>
              </a:spcAft>
              <a:buSzPts val="4400"/>
              <a:buNone/>
              <a:defRPr/>
            </a:lvl3pPr>
            <a:lvl4pPr marL="914400" lvl="3" indent="-114300" algn="l">
              <a:spcBef>
                <a:spcPts val="480"/>
              </a:spcBef>
              <a:spcAft>
                <a:spcPts val="0"/>
              </a:spcAft>
              <a:buSzPts val="4800"/>
              <a:buNone/>
              <a:defRPr/>
            </a:lvl4pPr>
            <a:lvl5pPr marL="1143000" lvl="4" indent="-114300" algn="l">
              <a:spcBef>
                <a:spcPts val="480"/>
              </a:spcBef>
              <a:spcAft>
                <a:spcPts val="0"/>
              </a:spcAft>
              <a:buClr>
                <a:schemeClr val="dk1"/>
              </a:buClr>
              <a:buSzPts val="4800"/>
              <a:buNone/>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a:endParaRPr/>
          </a:p>
        </p:txBody>
      </p:sp>
      <p:sp>
        <p:nvSpPr>
          <p:cNvPr id="18" name="Google Shape;18;p3"/>
          <p:cNvSpPr txBox="1">
            <a:spLocks noGrp="1"/>
          </p:cNvSpPr>
          <p:nvPr>
            <p:ph type="title"/>
          </p:nvPr>
        </p:nvSpPr>
        <p:spPr>
          <a:xfrm>
            <a:off x="305554" y="282876"/>
            <a:ext cx="5561876" cy="1143000"/>
          </a:xfrm>
          <a:prstGeom prst="rect">
            <a:avLst/>
          </a:prstGeom>
          <a:noFill/>
          <a:ln>
            <a:noFill/>
          </a:ln>
        </p:spPr>
        <p:txBody>
          <a:bodyPr spcFirstLastPara="1" wrap="square" lIns="145150" tIns="72575" rIns="145150" bIns="72575" anchor="t" anchorCtr="0">
            <a:noAutofit/>
          </a:bodyPr>
          <a:lstStyle>
            <a:lvl1pPr lvl="0" algn="l">
              <a:lnSpc>
                <a:spcPct val="85000"/>
              </a:lnSpc>
              <a:spcBef>
                <a:spcPts val="0"/>
              </a:spcBef>
              <a:spcAft>
                <a:spcPts val="0"/>
              </a:spcAft>
              <a:buClr>
                <a:srgbClr val="31859B"/>
              </a:buClr>
              <a:buSzPts val="9599"/>
              <a:buFont typeface="Candar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89360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theme" Target="../theme/theme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32" tIns="45716" rIns="91432" bIns="45716"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32" tIns="45716" rIns="91432" bIns="45716"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32" tIns="45716" rIns="91432" bIns="45716"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fld id="{D4321255-5C5E-4DA1-9336-427DF85F1837}" type="slidenum">
              <a:rPr lang="en-US" smtClean="0"/>
              <a:t>‹#›</a:t>
            </a:fld>
            <a:endParaRPr lang="en-US"/>
          </a:p>
        </p:txBody>
      </p:sp>
    </p:spTree>
    <p:extLst>
      <p:ext uri="{BB962C8B-B14F-4D97-AF65-F5344CB8AC3E}">
        <p14:creationId xmlns:p14="http://schemas.microsoft.com/office/powerpoint/2010/main" val="738528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56" r:id="rId12"/>
  </p:sldLayoutIdLst>
  <p:txStyles>
    <p:titleStyle>
      <a:lvl1pPr algn="l" defTabSz="91432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1" indent="-228581" algn="l" defTabSz="91432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3" indent="-228581" algn="l" defTabSz="91432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05" indent="-228581" algn="l" defTabSz="91432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67"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28"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91"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52"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15"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76" indent="-228581" algn="l" defTabSz="91432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24" rtl="0" eaLnBrk="1" latinLnBrk="0" hangingPunct="1">
        <a:defRPr sz="1800" kern="1200">
          <a:solidFill>
            <a:schemeClr val="tx1"/>
          </a:solidFill>
          <a:latin typeface="+mn-lt"/>
          <a:ea typeface="+mn-ea"/>
          <a:cs typeface="+mn-cs"/>
        </a:defRPr>
      </a:lvl1pPr>
      <a:lvl2pPr marL="457162" algn="l" defTabSz="914324" rtl="0" eaLnBrk="1" latinLnBrk="0" hangingPunct="1">
        <a:defRPr sz="1800" kern="1200">
          <a:solidFill>
            <a:schemeClr val="tx1"/>
          </a:solidFill>
          <a:latin typeface="+mn-lt"/>
          <a:ea typeface="+mn-ea"/>
          <a:cs typeface="+mn-cs"/>
        </a:defRPr>
      </a:lvl2pPr>
      <a:lvl3pPr marL="914324" algn="l" defTabSz="914324" rtl="0" eaLnBrk="1" latinLnBrk="0" hangingPunct="1">
        <a:defRPr sz="1800" kern="1200">
          <a:solidFill>
            <a:schemeClr val="tx1"/>
          </a:solidFill>
          <a:latin typeface="+mn-lt"/>
          <a:ea typeface="+mn-ea"/>
          <a:cs typeface="+mn-cs"/>
        </a:defRPr>
      </a:lvl3pPr>
      <a:lvl4pPr marL="1371485" algn="l" defTabSz="914324" rtl="0" eaLnBrk="1" latinLnBrk="0" hangingPunct="1">
        <a:defRPr sz="1800" kern="1200">
          <a:solidFill>
            <a:schemeClr val="tx1"/>
          </a:solidFill>
          <a:latin typeface="+mn-lt"/>
          <a:ea typeface="+mn-ea"/>
          <a:cs typeface="+mn-cs"/>
        </a:defRPr>
      </a:lvl4pPr>
      <a:lvl5pPr marL="1828648" algn="l" defTabSz="914324" rtl="0" eaLnBrk="1" latinLnBrk="0" hangingPunct="1">
        <a:defRPr sz="1800" kern="1200">
          <a:solidFill>
            <a:schemeClr val="tx1"/>
          </a:solidFill>
          <a:latin typeface="+mn-lt"/>
          <a:ea typeface="+mn-ea"/>
          <a:cs typeface="+mn-cs"/>
        </a:defRPr>
      </a:lvl5pPr>
      <a:lvl6pPr marL="2285809" algn="l" defTabSz="914324" rtl="0" eaLnBrk="1" latinLnBrk="0" hangingPunct="1">
        <a:defRPr sz="1800" kern="1200">
          <a:solidFill>
            <a:schemeClr val="tx1"/>
          </a:solidFill>
          <a:latin typeface="+mn-lt"/>
          <a:ea typeface="+mn-ea"/>
          <a:cs typeface="+mn-cs"/>
        </a:defRPr>
      </a:lvl6pPr>
      <a:lvl7pPr marL="2742971" algn="l" defTabSz="914324" rtl="0" eaLnBrk="1" latinLnBrk="0" hangingPunct="1">
        <a:defRPr sz="1800" kern="1200">
          <a:solidFill>
            <a:schemeClr val="tx1"/>
          </a:solidFill>
          <a:latin typeface="+mn-lt"/>
          <a:ea typeface="+mn-ea"/>
          <a:cs typeface="+mn-cs"/>
        </a:defRPr>
      </a:lvl7pPr>
      <a:lvl8pPr marL="3200133" algn="l" defTabSz="914324" rtl="0" eaLnBrk="1" latinLnBrk="0" hangingPunct="1">
        <a:defRPr sz="1800" kern="1200">
          <a:solidFill>
            <a:schemeClr val="tx1"/>
          </a:solidFill>
          <a:latin typeface="+mn-lt"/>
          <a:ea typeface="+mn-ea"/>
          <a:cs typeface="+mn-cs"/>
        </a:defRPr>
      </a:lvl8pPr>
      <a:lvl9pPr marL="3657295" algn="l" defTabSz="91432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6EE0B2-EDAD-EF42-A82F-E8F2A488DA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58CA1-9B6D-BA48-81A6-866D5A9CF8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9D48EA-2AA7-DC4F-A0BB-DB0EE43A28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36E18-643B-4749-B77F-CE0D224D03F6}" type="datetimeFigureOut">
              <a:rPr lang="en-US" smtClean="0"/>
              <a:t>2/12/25</a:t>
            </a:fld>
            <a:endParaRPr lang="en-US"/>
          </a:p>
        </p:txBody>
      </p:sp>
      <p:sp>
        <p:nvSpPr>
          <p:cNvPr id="5" name="Footer Placeholder 4">
            <a:extLst>
              <a:ext uri="{FF2B5EF4-FFF2-40B4-BE49-F238E27FC236}">
                <a16:creationId xmlns:a16="http://schemas.microsoft.com/office/drawing/2014/main" id="{00F2FF92-0CFB-A249-B18A-9C89A8CCC4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1D2E81-B1F0-1845-96FC-DC8667195F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76BAF6-F75B-A146-9B61-2085BCE846A0}" type="slidenum">
              <a:rPr lang="en-US" smtClean="0"/>
              <a:t>‹#›</a:t>
            </a:fld>
            <a:endParaRPr lang="en-US"/>
          </a:p>
        </p:txBody>
      </p:sp>
    </p:spTree>
    <p:extLst>
      <p:ext uri="{BB962C8B-B14F-4D97-AF65-F5344CB8AC3E}">
        <p14:creationId xmlns:p14="http://schemas.microsoft.com/office/powerpoint/2010/main" val="108070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210719-B33A-40ED-B288-778CACD7614B}" type="datetimeFigureOut">
              <a:rPr lang="en-US" smtClean="0"/>
              <a:t>2/12/25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321255-5C5E-4DA1-9336-427DF85F1837}" type="slidenum">
              <a:rPr lang="en-US" smtClean="0"/>
              <a:t>‹#›</a:t>
            </a:fld>
            <a:endParaRPr lang="en-US"/>
          </a:p>
        </p:txBody>
      </p:sp>
    </p:spTree>
    <p:extLst>
      <p:ext uri="{BB962C8B-B14F-4D97-AF65-F5344CB8AC3E}">
        <p14:creationId xmlns:p14="http://schemas.microsoft.com/office/powerpoint/2010/main" val="2907879182"/>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Lst>
  <p:txStyles>
    <p:titleStyle>
      <a:lvl1pPr algn="l" defTabSz="914400" rtl="0" eaLnBrk="1" latinLnBrk="0" hangingPunct="1">
        <a:lnSpc>
          <a:spcPct val="90000"/>
        </a:lnSpc>
        <a:spcBef>
          <a:spcPct val="0"/>
        </a:spcBef>
        <a:buNone/>
        <a:defRPr sz="4400" b="0" i="0" kern="1200">
          <a:solidFill>
            <a:srgbClr val="00B0F0"/>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5" name="Rectangle 4">
            <a:extLst>
              <a:ext uri="{FF2B5EF4-FFF2-40B4-BE49-F238E27FC236}">
                <a16:creationId xmlns:a16="http://schemas.microsoft.com/office/drawing/2014/main" id="{32A768F8-7B45-0364-326E-7D569BEC4A55}"/>
              </a:ext>
            </a:extLst>
          </p:cNvPr>
          <p:cNvSpPr/>
          <p:nvPr/>
        </p:nvSpPr>
        <p:spPr>
          <a:xfrm>
            <a:off x="595" y="335"/>
            <a:ext cx="3488818" cy="6857330"/>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5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hape 121">
            <a:extLst>
              <a:ext uri="{FF2B5EF4-FFF2-40B4-BE49-F238E27FC236}">
                <a16:creationId xmlns:a16="http://schemas.microsoft.com/office/drawing/2014/main" id="{2C1D08FC-2D4D-0C5B-A252-B9A8EEC2A47B}"/>
              </a:ext>
            </a:extLst>
          </p:cNvPr>
          <p:cNvSpPr txBox="1">
            <a:spLocks/>
          </p:cNvSpPr>
          <p:nvPr/>
        </p:nvSpPr>
        <p:spPr>
          <a:xfrm>
            <a:off x="209143" y="2744681"/>
            <a:ext cx="3079487" cy="1731065"/>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256" rtl="0" eaLnBrk="1" fontAlgn="auto" latinLnBrk="0" hangingPunct="1">
              <a:lnSpc>
                <a:spcPct val="90000"/>
              </a:lnSpc>
              <a:spcBef>
                <a:spcPct val="0"/>
              </a:spcBef>
              <a:spcAft>
                <a:spcPts val="0"/>
              </a:spcAft>
              <a:buClrTx/>
              <a:buSzTx/>
              <a:buFontTx/>
              <a:buNone/>
              <a:tabLst/>
              <a:defRPr/>
            </a:pPr>
            <a:r>
              <a:rPr kumimoji="0" lang="en-US" sz="4799"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OUR SHARED WORK</a:t>
            </a:r>
            <a:endParaRPr kumimoji="0" lang="en-US" sz="440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7" name="TextBox 6">
            <a:extLst>
              <a:ext uri="{FF2B5EF4-FFF2-40B4-BE49-F238E27FC236}">
                <a16:creationId xmlns:a16="http://schemas.microsoft.com/office/drawing/2014/main" id="{5CFF44FA-38D1-58A0-2555-545E4C7E6EFF}"/>
              </a:ext>
            </a:extLst>
          </p:cNvPr>
          <p:cNvSpPr txBox="1"/>
          <p:nvPr/>
        </p:nvSpPr>
        <p:spPr>
          <a:xfrm>
            <a:off x="3703194" y="268121"/>
            <a:ext cx="8488806"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Neutraface 2 Text Bold" panose="020B0503020202020102" pitchFamily="34" charset="77"/>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solidFill>
                  <a:prstClr val="black"/>
                </a:solidFill>
                <a:latin typeface="Arial" panose="020B0604020202020204" pitchFamily="34" charset="0"/>
              </a:rPr>
              <a:t>Practices + Mindsets of Creative Processes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6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solidFill>
                  <a:prstClr val="black"/>
                </a:solidFill>
                <a:latin typeface="Arial" panose="020B0604020202020204" pitchFamily="34" charset="0"/>
              </a:rPr>
              <a:t>Session 1</a:t>
            </a:r>
            <a:r>
              <a:rPr lang="en-US" sz="2600">
                <a:solidFill>
                  <a:prstClr val="black"/>
                </a:solidFill>
                <a:latin typeface="Arial" panose="020B0604020202020204" pitchFamily="34" charset="0"/>
              </a:rPr>
              <a:t>: Knowing Your Students and Your Role.</a:t>
            </a:r>
            <a:endParaRPr lang="en-US" sz="2600" dirty="0">
              <a:solidFill>
                <a:prstClr val="black"/>
              </a:solidFill>
              <a:latin typeface="Arial" panose="020B0604020202020204" pitchFamily="34" charset="0"/>
            </a:endParaRPr>
          </a:p>
          <a:p>
            <a:pPr marL="800062" lvl="1" indent="-342900" defTabSz="914400">
              <a:buFont typeface="Arial" panose="020B0604020202020204" pitchFamily="34" charset="0"/>
              <a:buChar char="•"/>
              <a:defRPr/>
            </a:pPr>
            <a:r>
              <a:rPr lang="en-US" sz="2600" dirty="0">
                <a:solidFill>
                  <a:prstClr val="black"/>
                </a:solidFill>
                <a:latin typeface="Arial" panose="020B0604020202020204" pitchFamily="34" charset="0"/>
              </a:rPr>
              <a:t>Reflection + Interviewing: </a:t>
            </a:r>
          </a:p>
          <a:p>
            <a:pPr marL="1257224" lvl="2" indent="-342900" defTabSz="914400">
              <a:buFont typeface="Arial" panose="020B0604020202020204" pitchFamily="34" charset="0"/>
              <a:buChar char="•"/>
              <a:defRPr/>
            </a:pPr>
            <a:r>
              <a:rPr lang="en-US" sz="2600" dirty="0">
                <a:solidFill>
                  <a:prstClr val="black"/>
                </a:solidFill>
                <a:latin typeface="Arial" panose="020B0604020202020204" pitchFamily="34" charset="0"/>
              </a:rPr>
              <a:t>Whom do I serve? What’s my role? </a:t>
            </a:r>
            <a:endParaRPr kumimoji="0" lang="en-US" sz="260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lvl="1" defTabSz="914400">
              <a:defRPr/>
            </a:pPr>
            <a:endParaRPr lang="en-US" sz="2600" dirty="0">
              <a:solidFill>
                <a:prstClr val="black"/>
              </a:solidFill>
              <a:latin typeface="Arial" panose="020B0604020202020204" pitchFamily="34" charset="0"/>
            </a:endParaRPr>
          </a:p>
          <a:p>
            <a:pPr marL="342900" indent="-342900" defTabSz="914400">
              <a:buFont typeface="Arial" panose="020B0604020202020204" pitchFamily="34" charset="0"/>
              <a:buChar char="•"/>
              <a:defRPr/>
            </a:pPr>
            <a:r>
              <a:rPr kumimoji="0" lang="en-US" sz="2600" u="none" strike="noStrike" kern="1200" cap="none" spc="0" normalizeH="0" baseline="0" noProof="0" dirty="0">
                <a:ln>
                  <a:noFill/>
                </a:ln>
                <a:solidFill>
                  <a:prstClr val="black"/>
                </a:solidFill>
                <a:effectLst/>
                <a:uLnTx/>
                <a:uFillTx/>
                <a:latin typeface="Arial" panose="020B0604020202020204" pitchFamily="34" charset="0"/>
                <a:ea typeface="+mn-ea"/>
                <a:cs typeface="+mn-cs"/>
              </a:rPr>
              <a:t>Session 2: Envisioning and Experimenting</a:t>
            </a:r>
          </a:p>
          <a:p>
            <a:pPr marL="800062" lvl="1" indent="-342900" defTabSz="914400">
              <a:buFont typeface="Arial" panose="020B0604020202020204" pitchFamily="34" charset="0"/>
              <a:buChar char="•"/>
              <a:defRPr/>
            </a:pPr>
            <a:r>
              <a:rPr lang="en-US" sz="2600" dirty="0">
                <a:solidFill>
                  <a:prstClr val="black"/>
                </a:solidFill>
                <a:latin typeface="Arial" panose="020B0604020202020204" pitchFamily="34" charset="0"/>
              </a:rPr>
              <a:t>Think Big:</a:t>
            </a:r>
          </a:p>
          <a:p>
            <a:pPr marL="1257224" lvl="2" indent="-342900" defTabSz="914400">
              <a:buFont typeface="Arial" panose="020B0604020202020204" pitchFamily="34" charset="0"/>
              <a:buChar char="•"/>
              <a:defRPr/>
            </a:pPr>
            <a:r>
              <a:rPr lang="en-US" sz="2600" dirty="0">
                <a:solidFill>
                  <a:prstClr val="black"/>
                </a:solidFill>
                <a:latin typeface="Arial" panose="020B0604020202020204" pitchFamily="34" charset="0"/>
              </a:rPr>
              <a:t>How might we address the needs we have defined?</a:t>
            </a:r>
          </a:p>
          <a:p>
            <a:pPr marL="800062" lvl="1" indent="-342900" defTabSz="914400">
              <a:buFont typeface="Arial" panose="020B0604020202020204" pitchFamily="34" charset="0"/>
              <a:buChar char="•"/>
              <a:defRPr/>
            </a:pPr>
            <a:r>
              <a:rPr kumimoji="0" lang="en-US" sz="2600" u="none" strike="noStrike" kern="1200" cap="none" spc="0" normalizeH="0" baseline="0" noProof="0" dirty="0">
                <a:ln>
                  <a:noFill/>
                </a:ln>
                <a:solidFill>
                  <a:prstClr val="black"/>
                </a:solidFill>
                <a:effectLst/>
                <a:uLnTx/>
                <a:uFillTx/>
                <a:latin typeface="Arial" panose="020B0604020202020204" pitchFamily="34" charset="0"/>
                <a:ea typeface="+mn-ea"/>
                <a:cs typeface="+mn-cs"/>
              </a:rPr>
              <a:t>Start Small: </a:t>
            </a:r>
          </a:p>
          <a:p>
            <a:pPr marL="1257224" lvl="2" indent="-342900" defTabSz="914400">
              <a:buFont typeface="Arial" panose="020B0604020202020204" pitchFamily="34" charset="0"/>
              <a:buChar char="•"/>
              <a:defRPr/>
            </a:pPr>
            <a:r>
              <a:rPr kumimoji="0" lang="en-US" sz="2600" u="none" strike="noStrike" kern="1200" cap="none" spc="0" normalizeH="0" baseline="0" noProof="0" dirty="0">
                <a:ln>
                  <a:noFill/>
                </a:ln>
                <a:solidFill>
                  <a:prstClr val="black"/>
                </a:solidFill>
                <a:effectLst/>
                <a:uLnTx/>
                <a:uFillTx/>
                <a:latin typeface="Arial" panose="020B0604020202020204" pitchFamily="34" charset="0"/>
                <a:ea typeface="+mn-ea"/>
                <a:cs typeface="+mn-cs"/>
              </a:rPr>
              <a:t>What are small experiments we can run before committing fully?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48ED143-09E5-5631-8F38-8AD82D590D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B2C5A3-1B4D-B55D-76E3-08B7134D9BE4}"/>
              </a:ext>
            </a:extLst>
          </p:cNvPr>
          <p:cNvSpPr txBox="1">
            <a:spLocks noChangeArrowheads="1"/>
          </p:cNvSpPr>
          <p:nvPr/>
        </p:nvSpPr>
        <p:spPr>
          <a:xfrm>
            <a:off x="478743" y="334852"/>
            <a:ext cx="11857031" cy="860077"/>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40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DINPro-Bold"/>
              </a:rPr>
              <a:t>DESIGNI</a:t>
            </a:r>
            <a:r>
              <a:rPr lang="en-US" sz="4000" dirty="0">
                <a:solidFill>
                  <a:srgbClr val="00AFF0"/>
                </a:solidFill>
                <a:latin typeface="Arial" panose="020B0604020202020204" pitchFamily="34" charset="0"/>
                <a:ea typeface="ヒラギノ角ゴ ProN W3" charset="0"/>
                <a:cs typeface="DINPro-Bold"/>
              </a:rPr>
              <a:t>NG FOR THE UNKNOWN …</a:t>
            </a:r>
            <a:endParaRPr kumimoji="0" lang="en-US" sz="4000" b="1"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pic>
        <p:nvPicPr>
          <p:cNvPr id="3" name="Picture 2">
            <a:extLst>
              <a:ext uri="{FF2B5EF4-FFF2-40B4-BE49-F238E27FC236}">
                <a16:creationId xmlns:a16="http://schemas.microsoft.com/office/drawing/2014/main" id="{6CFDB3DA-6903-A0CE-33C5-50995F34A252}"/>
              </a:ext>
            </a:extLst>
          </p:cNvPr>
          <p:cNvPicPr>
            <a:picLocks noChangeAspect="1"/>
          </p:cNvPicPr>
          <p:nvPr/>
        </p:nvPicPr>
        <p:blipFill>
          <a:blip r:embed="rId3">
            <a:clrChange>
              <a:clrFrom>
                <a:srgbClr val="FFFFFF"/>
              </a:clrFrom>
              <a:clrTo>
                <a:srgbClr val="FFFFFF">
                  <a:alpha val="0"/>
                </a:srgbClr>
              </a:clrTo>
            </a:clrChange>
          </a:blip>
          <a:srcRect/>
          <a:stretch/>
        </p:blipFill>
        <p:spPr>
          <a:xfrm>
            <a:off x="213763" y="1339702"/>
            <a:ext cx="11095003" cy="5183446"/>
          </a:xfrm>
          <a:prstGeom prst="rect">
            <a:avLst/>
          </a:prstGeom>
        </p:spPr>
      </p:pic>
    </p:spTree>
    <p:extLst>
      <p:ext uri="{BB962C8B-B14F-4D97-AF65-F5344CB8AC3E}">
        <p14:creationId xmlns:p14="http://schemas.microsoft.com/office/powerpoint/2010/main" val="2990423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184F3E1-5A19-9AAF-5D2A-AA6402AD4A9D}"/>
            </a:ext>
          </a:extLst>
        </p:cNvPr>
        <p:cNvGrpSpPr/>
        <p:nvPr/>
      </p:nvGrpSpPr>
      <p:grpSpPr>
        <a:xfrm>
          <a:off x="0" y="0"/>
          <a:ext cx="0" cy="0"/>
          <a:chOff x="0" y="0"/>
          <a:chExt cx="0" cy="0"/>
        </a:xfrm>
      </p:grpSpPr>
      <p:sp>
        <p:nvSpPr>
          <p:cNvPr id="9" name="Rectangle 39">
            <a:extLst>
              <a:ext uri="{FF2B5EF4-FFF2-40B4-BE49-F238E27FC236}">
                <a16:creationId xmlns:a16="http://schemas.microsoft.com/office/drawing/2014/main" id="{2A8B1A4E-BB9F-703A-E05C-797DAB330C8E}"/>
              </a:ext>
            </a:extLst>
          </p:cNvPr>
          <p:cNvSpPr>
            <a:spLocks/>
          </p:cNvSpPr>
          <p:nvPr/>
        </p:nvSpPr>
        <p:spPr bwMode="auto">
          <a:xfrm>
            <a:off x="535087" y="1063221"/>
            <a:ext cx="7638056" cy="519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11288" tIns="11288" rIns="39915" bIns="11288"/>
          <a:lstStyle/>
          <a:p>
            <a:pPr marL="169331" marR="0" lvl="0" indent="0" algn="l" defTabSz="914263" rtl="0" eaLnBrk="1" fontAlgn="auto" latinLnBrk="0" hangingPunct="1">
              <a:lnSpc>
                <a:spcPct val="100000"/>
              </a:lnSpc>
              <a:spcBef>
                <a:spcPts val="0"/>
              </a:spcBef>
              <a:spcAft>
                <a:spcPts val="0"/>
              </a:spcAft>
              <a:buClrTx/>
              <a:buSzTx/>
              <a:buFontTx/>
              <a:buNone/>
              <a:tabLst/>
              <a:defRPr/>
            </a:pPr>
            <a:r>
              <a:rPr kumimoji="0" lang="en-US" sz="300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charset="0"/>
              </a:rPr>
              <a:t>Mindsets and practices</a:t>
            </a:r>
          </a:p>
        </p:txBody>
      </p:sp>
      <p:grpSp>
        <p:nvGrpSpPr>
          <p:cNvPr id="10" name="Group 9">
            <a:extLst>
              <a:ext uri="{FF2B5EF4-FFF2-40B4-BE49-F238E27FC236}">
                <a16:creationId xmlns:a16="http://schemas.microsoft.com/office/drawing/2014/main" id="{F387D1C6-332A-2377-2399-D441D6FE2747}"/>
              </a:ext>
            </a:extLst>
          </p:cNvPr>
          <p:cNvGrpSpPr/>
          <p:nvPr/>
        </p:nvGrpSpPr>
        <p:grpSpPr>
          <a:xfrm>
            <a:off x="8173143" y="4413869"/>
            <a:ext cx="2232690" cy="1763766"/>
            <a:chOff x="12229992" y="5915123"/>
            <a:chExt cx="2977598" cy="2645992"/>
          </a:xfrm>
        </p:grpSpPr>
        <p:pic>
          <p:nvPicPr>
            <p:cNvPr id="13" name="Picture 15">
              <a:extLst>
                <a:ext uri="{FF2B5EF4-FFF2-40B4-BE49-F238E27FC236}">
                  <a16:creationId xmlns:a16="http://schemas.microsoft.com/office/drawing/2014/main" id="{531FE644-79E1-3CD1-9E72-4A30D7DD75B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9992" y="5915123"/>
              <a:ext cx="2977598" cy="1738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14" name="Rectangle 16">
              <a:extLst>
                <a:ext uri="{FF2B5EF4-FFF2-40B4-BE49-F238E27FC236}">
                  <a16:creationId xmlns:a16="http://schemas.microsoft.com/office/drawing/2014/main" id="{FEF47B81-8D74-F9C7-EB16-3E321FC2FB86}"/>
                </a:ext>
              </a:extLst>
            </p:cNvPr>
            <p:cNvSpPr>
              <a:spLocks/>
            </p:cNvSpPr>
            <p:nvPr/>
          </p:nvSpPr>
          <p:spPr bwMode="auto">
            <a:xfrm>
              <a:off x="12289524" y="7887522"/>
              <a:ext cx="2908300" cy="673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BIAS TOWARD</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ACTION</a:t>
              </a:r>
            </a:p>
          </p:txBody>
        </p:sp>
      </p:grpSp>
      <p:grpSp>
        <p:nvGrpSpPr>
          <p:cNvPr id="15" name="Group 14">
            <a:extLst>
              <a:ext uri="{FF2B5EF4-FFF2-40B4-BE49-F238E27FC236}">
                <a16:creationId xmlns:a16="http://schemas.microsoft.com/office/drawing/2014/main" id="{9645FF5C-42C3-71B9-83ED-E665AFE9E1B0}"/>
              </a:ext>
            </a:extLst>
          </p:cNvPr>
          <p:cNvGrpSpPr/>
          <p:nvPr/>
        </p:nvGrpSpPr>
        <p:grpSpPr>
          <a:xfrm>
            <a:off x="5716359" y="1722196"/>
            <a:ext cx="2180728" cy="2005476"/>
            <a:chOff x="9846858" y="2242331"/>
            <a:chExt cx="2908300" cy="3008605"/>
          </a:xfrm>
        </p:grpSpPr>
        <p:pic>
          <p:nvPicPr>
            <p:cNvPr id="16" name="Picture 12">
              <a:extLst>
                <a:ext uri="{FF2B5EF4-FFF2-40B4-BE49-F238E27FC236}">
                  <a16:creationId xmlns:a16="http://schemas.microsoft.com/office/drawing/2014/main" id="{5044F28E-003F-E2AE-6A03-A178B313C80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6702" y="2242331"/>
              <a:ext cx="2729465" cy="20750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18" name="Rectangle 16">
              <a:extLst>
                <a:ext uri="{FF2B5EF4-FFF2-40B4-BE49-F238E27FC236}">
                  <a16:creationId xmlns:a16="http://schemas.microsoft.com/office/drawing/2014/main" id="{6D7B76CC-EBA3-2A40-04FF-89CC964B61D9}"/>
                </a:ext>
              </a:extLst>
            </p:cNvPr>
            <p:cNvSpPr>
              <a:spLocks/>
            </p:cNvSpPr>
            <p:nvPr/>
          </p:nvSpPr>
          <p:spPr bwMode="auto">
            <a:xfrm>
              <a:off x="9846858" y="4577343"/>
              <a:ext cx="2908300" cy="673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MINDFULNESS OF PROCESS</a:t>
              </a:r>
            </a:p>
          </p:txBody>
        </p:sp>
      </p:grpSp>
      <p:grpSp>
        <p:nvGrpSpPr>
          <p:cNvPr id="19" name="Group 18">
            <a:extLst>
              <a:ext uri="{FF2B5EF4-FFF2-40B4-BE49-F238E27FC236}">
                <a16:creationId xmlns:a16="http://schemas.microsoft.com/office/drawing/2014/main" id="{57FDDC05-2873-CA7F-9AC5-0B309FB27973}"/>
              </a:ext>
            </a:extLst>
          </p:cNvPr>
          <p:cNvGrpSpPr/>
          <p:nvPr/>
        </p:nvGrpSpPr>
        <p:grpSpPr>
          <a:xfrm>
            <a:off x="559663" y="4055598"/>
            <a:ext cx="2180728" cy="2241944"/>
            <a:chOff x="6898870" y="4051822"/>
            <a:chExt cx="2908300" cy="3363354"/>
          </a:xfrm>
        </p:grpSpPr>
        <p:pic>
          <p:nvPicPr>
            <p:cNvPr id="20" name="Picture 9">
              <a:extLst>
                <a:ext uri="{FF2B5EF4-FFF2-40B4-BE49-F238E27FC236}">
                  <a16:creationId xmlns:a16="http://schemas.microsoft.com/office/drawing/2014/main" id="{0832CB9E-EFE2-C060-2A7A-8526FF9BC33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0281" y="4051822"/>
              <a:ext cx="1807827" cy="25539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22" name="Rectangle 16">
              <a:extLst>
                <a:ext uri="{FF2B5EF4-FFF2-40B4-BE49-F238E27FC236}">
                  <a16:creationId xmlns:a16="http://schemas.microsoft.com/office/drawing/2014/main" id="{3061B3A1-5537-E858-BA16-DF287AE7C9F1}"/>
                </a:ext>
              </a:extLst>
            </p:cNvPr>
            <p:cNvSpPr>
              <a:spLocks/>
            </p:cNvSpPr>
            <p:nvPr/>
          </p:nvSpPr>
          <p:spPr bwMode="auto">
            <a:xfrm>
              <a:off x="6898870" y="6741583"/>
              <a:ext cx="2908300" cy="673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CURIOSITY</a:t>
              </a:r>
            </a:p>
          </p:txBody>
        </p:sp>
      </p:grpSp>
      <p:grpSp>
        <p:nvGrpSpPr>
          <p:cNvPr id="24" name="Group 23">
            <a:extLst>
              <a:ext uri="{FF2B5EF4-FFF2-40B4-BE49-F238E27FC236}">
                <a16:creationId xmlns:a16="http://schemas.microsoft.com/office/drawing/2014/main" id="{822702F8-0D46-425A-D254-4D72F34E48F6}"/>
              </a:ext>
            </a:extLst>
          </p:cNvPr>
          <p:cNvGrpSpPr/>
          <p:nvPr/>
        </p:nvGrpSpPr>
        <p:grpSpPr>
          <a:xfrm>
            <a:off x="2275303" y="1968722"/>
            <a:ext cx="2253359" cy="1983453"/>
            <a:chOff x="3355251" y="2491720"/>
            <a:chExt cx="3005161" cy="2975565"/>
          </a:xfrm>
        </p:grpSpPr>
        <p:pic>
          <p:nvPicPr>
            <p:cNvPr id="26" name="Picture 6">
              <a:extLst>
                <a:ext uri="{FF2B5EF4-FFF2-40B4-BE49-F238E27FC236}">
                  <a16:creationId xmlns:a16="http://schemas.microsoft.com/office/drawing/2014/main" id="{8BB067EC-838D-FE50-333C-98D13D8C6A2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3223" y="2491720"/>
              <a:ext cx="2747189" cy="2321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27" name="Rectangle 16">
              <a:extLst>
                <a:ext uri="{FF2B5EF4-FFF2-40B4-BE49-F238E27FC236}">
                  <a16:creationId xmlns:a16="http://schemas.microsoft.com/office/drawing/2014/main" id="{7FBDB78C-00C5-1D15-DAD2-680C1E69526D}"/>
                </a:ext>
              </a:extLst>
            </p:cNvPr>
            <p:cNvSpPr>
              <a:spLocks/>
            </p:cNvSpPr>
            <p:nvPr/>
          </p:nvSpPr>
          <p:spPr bwMode="auto">
            <a:xfrm>
              <a:off x="3355251" y="4793692"/>
              <a:ext cx="2908300" cy="673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REFRAMING</a:t>
              </a:r>
            </a:p>
          </p:txBody>
        </p:sp>
      </p:grpSp>
      <p:grpSp>
        <p:nvGrpSpPr>
          <p:cNvPr id="28" name="Group 27">
            <a:extLst>
              <a:ext uri="{FF2B5EF4-FFF2-40B4-BE49-F238E27FC236}">
                <a16:creationId xmlns:a16="http://schemas.microsoft.com/office/drawing/2014/main" id="{E8AD5F02-5DDC-14E8-06E5-43BD9D3D7A05}"/>
              </a:ext>
            </a:extLst>
          </p:cNvPr>
          <p:cNvGrpSpPr/>
          <p:nvPr/>
        </p:nvGrpSpPr>
        <p:grpSpPr>
          <a:xfrm>
            <a:off x="4170476" y="4193376"/>
            <a:ext cx="2510368" cy="2326590"/>
            <a:chOff x="938503" y="5110470"/>
            <a:chExt cx="3347919" cy="3490337"/>
          </a:xfrm>
        </p:grpSpPr>
        <p:pic>
          <p:nvPicPr>
            <p:cNvPr id="29" name="Picture 3">
              <a:extLst>
                <a:ext uri="{FF2B5EF4-FFF2-40B4-BE49-F238E27FC236}">
                  <a16:creationId xmlns:a16="http://schemas.microsoft.com/office/drawing/2014/main" id="{FCB46B2B-2D0C-ACC5-AABF-8D58FEBABF1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6010" y="5110470"/>
              <a:ext cx="2415876" cy="26778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30" name="Rectangle 16">
              <a:extLst>
                <a:ext uri="{FF2B5EF4-FFF2-40B4-BE49-F238E27FC236}">
                  <a16:creationId xmlns:a16="http://schemas.microsoft.com/office/drawing/2014/main" id="{24383154-C894-F4DC-58D7-6DBB1F153AEA}"/>
                </a:ext>
              </a:extLst>
            </p:cNvPr>
            <p:cNvSpPr>
              <a:spLocks/>
            </p:cNvSpPr>
            <p:nvPr/>
          </p:nvSpPr>
          <p:spPr bwMode="auto">
            <a:xfrm>
              <a:off x="938503" y="7927214"/>
              <a:ext cx="3347919" cy="673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RADICAL COLLABORATION</a:t>
              </a:r>
            </a:p>
          </p:txBody>
        </p:sp>
      </p:grpSp>
      <p:sp>
        <p:nvSpPr>
          <p:cNvPr id="31" name="Rectangle 1">
            <a:extLst>
              <a:ext uri="{FF2B5EF4-FFF2-40B4-BE49-F238E27FC236}">
                <a16:creationId xmlns:a16="http://schemas.microsoft.com/office/drawing/2014/main" id="{06CEDBE2-6476-8C3C-D1DE-794A6A6FC489}"/>
              </a:ext>
            </a:extLst>
          </p:cNvPr>
          <p:cNvSpPr txBox="1">
            <a:spLocks noChangeArrowheads="1"/>
          </p:cNvSpPr>
          <p:nvPr/>
        </p:nvSpPr>
        <p:spPr>
          <a:xfrm>
            <a:off x="685857" y="352706"/>
            <a:ext cx="9626949" cy="668712"/>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362807" rtl="0" eaLnBrk="1" fontAlgn="auto" latinLnBrk="0" hangingPunct="1">
              <a:lnSpc>
                <a:spcPct val="100000"/>
              </a:lnSpc>
              <a:spcBef>
                <a:spcPct val="0"/>
              </a:spcBef>
              <a:spcAft>
                <a:spcPts val="0"/>
              </a:spcAft>
              <a:buClrTx/>
              <a:buSzTx/>
              <a:buFontTx/>
              <a:buNone/>
              <a:tabLst/>
              <a:defRPr/>
            </a:pPr>
            <a:r>
              <a:rPr kumimoji="0" lang="en-US" sz="4399"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DESIGN THINKING</a:t>
            </a:r>
            <a:endParaRPr kumimoji="0" lang="en-US" sz="4399" b="1" i="0" u="none" strike="noStrike" kern="1200" cap="none" spc="0" normalizeH="0" baseline="0" noProof="0" dirty="0">
              <a:ln>
                <a:noFill/>
              </a:ln>
              <a:solidFill>
                <a:srgbClr val="00AFF0"/>
              </a:solidFill>
              <a:effectLst/>
              <a:uLnTx/>
              <a:uFillTx/>
              <a:latin typeface="Neutraface 2 Text Bold" panose="020B0503020202020102" pitchFamily="34" charset="77"/>
              <a:ea typeface="ヒラギノ角ゴ ProN W3" charset="0"/>
              <a:cs typeface="DINPro-Bold"/>
            </a:endParaRPr>
          </a:p>
        </p:txBody>
      </p:sp>
      <p:grpSp>
        <p:nvGrpSpPr>
          <p:cNvPr id="32" name="Group 31">
            <a:extLst>
              <a:ext uri="{FF2B5EF4-FFF2-40B4-BE49-F238E27FC236}">
                <a16:creationId xmlns:a16="http://schemas.microsoft.com/office/drawing/2014/main" id="{0DBA60A7-E0F6-7F63-55A4-2012E6B1C6B9}"/>
              </a:ext>
            </a:extLst>
          </p:cNvPr>
          <p:cNvGrpSpPr/>
          <p:nvPr/>
        </p:nvGrpSpPr>
        <p:grpSpPr>
          <a:xfrm>
            <a:off x="9268691" y="1435077"/>
            <a:ext cx="2125901" cy="2437544"/>
            <a:chOff x="9268691" y="1435077"/>
            <a:chExt cx="2125901" cy="2437544"/>
          </a:xfrm>
        </p:grpSpPr>
        <p:sp>
          <p:nvSpPr>
            <p:cNvPr id="33" name="TextBox 32">
              <a:extLst>
                <a:ext uri="{FF2B5EF4-FFF2-40B4-BE49-F238E27FC236}">
                  <a16:creationId xmlns:a16="http://schemas.microsoft.com/office/drawing/2014/main" id="{E165D1A1-A20B-57E8-59F8-7BD60DA79812}"/>
                </a:ext>
              </a:extLst>
            </p:cNvPr>
            <p:cNvSpPr txBox="1"/>
            <p:nvPr/>
          </p:nvSpPr>
          <p:spPr>
            <a:xfrm>
              <a:off x="9607498" y="3492837"/>
              <a:ext cx="1573892" cy="379784"/>
            </a:xfrm>
            <a:prstGeom prst="rect">
              <a:avLst/>
            </a:prstGeom>
            <a:noFill/>
          </p:spPr>
          <p:txBody>
            <a:bodyPr wrap="non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868"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STORYTELL</a:t>
              </a:r>
            </a:p>
          </p:txBody>
        </p:sp>
        <p:pic>
          <p:nvPicPr>
            <p:cNvPr id="34" name="Picture Placeholder 22">
              <a:extLst>
                <a:ext uri="{FF2B5EF4-FFF2-40B4-BE49-F238E27FC236}">
                  <a16:creationId xmlns:a16="http://schemas.microsoft.com/office/drawing/2014/main" id="{BCB69F14-D496-516B-2D37-22E1D267AA3B}"/>
                </a:ext>
              </a:extLst>
            </p:cNvPr>
            <p:cNvPicPr>
              <a:picLocks noChangeAspect="1"/>
            </p:cNvPicPr>
            <p:nvPr/>
          </p:nvPicPr>
          <p:blipFill>
            <a:blip r:embed="rId8">
              <a:biLevel thresh="50000"/>
            </a:blip>
            <a:srcRect l="19041" t="15300" r="15168" b="21969"/>
            <a:stretch/>
          </p:blipFill>
          <p:spPr>
            <a:xfrm>
              <a:off x="9268691" y="1435077"/>
              <a:ext cx="2125901" cy="2027021"/>
            </a:xfrm>
            <a:prstGeom prst="rect">
              <a:avLst/>
            </a:prstGeom>
          </p:spPr>
        </p:pic>
      </p:grpSp>
    </p:spTree>
    <p:extLst>
      <p:ext uri="{BB962C8B-B14F-4D97-AF65-F5344CB8AC3E}">
        <p14:creationId xmlns:p14="http://schemas.microsoft.com/office/powerpoint/2010/main" val="9985964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E8BA6-0758-81BC-330A-547808825C7C}"/>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BD0BE623-D7E2-620D-EF27-D1E3C3E0841B}"/>
              </a:ext>
            </a:extLst>
          </p:cNvPr>
          <p:cNvGrpSpPr/>
          <p:nvPr/>
        </p:nvGrpSpPr>
        <p:grpSpPr>
          <a:xfrm>
            <a:off x="9341700" y="4302785"/>
            <a:ext cx="1679871" cy="1746875"/>
            <a:chOff x="12229992" y="5915124"/>
            <a:chExt cx="2977598" cy="3070558"/>
          </a:xfrm>
        </p:grpSpPr>
        <p:pic>
          <p:nvPicPr>
            <p:cNvPr id="13" name="Picture 15">
              <a:extLst>
                <a:ext uri="{FF2B5EF4-FFF2-40B4-BE49-F238E27FC236}">
                  <a16:creationId xmlns:a16="http://schemas.microsoft.com/office/drawing/2014/main" id="{84CC7A4C-B6B8-5A3C-B586-953725C0B5B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9992" y="5915124"/>
              <a:ext cx="2977598" cy="1738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14" name="Rectangle 16">
              <a:extLst>
                <a:ext uri="{FF2B5EF4-FFF2-40B4-BE49-F238E27FC236}">
                  <a16:creationId xmlns:a16="http://schemas.microsoft.com/office/drawing/2014/main" id="{39EAD15A-8E01-08E0-F364-D06C3C3BEE89}"/>
                </a:ext>
              </a:extLst>
            </p:cNvPr>
            <p:cNvSpPr>
              <a:spLocks/>
            </p:cNvSpPr>
            <p:nvPr/>
          </p:nvSpPr>
          <p:spPr bwMode="auto">
            <a:xfrm>
              <a:off x="12289524" y="8312090"/>
              <a:ext cx="2908300" cy="673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BIAS TOWARD</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ACTION</a:t>
              </a:r>
            </a:p>
          </p:txBody>
        </p:sp>
      </p:grpSp>
      <p:grpSp>
        <p:nvGrpSpPr>
          <p:cNvPr id="15" name="Group 14">
            <a:extLst>
              <a:ext uri="{FF2B5EF4-FFF2-40B4-BE49-F238E27FC236}">
                <a16:creationId xmlns:a16="http://schemas.microsoft.com/office/drawing/2014/main" id="{BBA38F93-E9B1-A9F1-7B8A-85BF2930B50B}"/>
              </a:ext>
            </a:extLst>
          </p:cNvPr>
          <p:cNvGrpSpPr/>
          <p:nvPr/>
        </p:nvGrpSpPr>
        <p:grpSpPr>
          <a:xfrm>
            <a:off x="7371991" y="1150429"/>
            <a:ext cx="1888795" cy="1711628"/>
            <a:chOff x="9846858" y="2242331"/>
            <a:chExt cx="3347919" cy="3008605"/>
          </a:xfrm>
        </p:grpSpPr>
        <p:pic>
          <p:nvPicPr>
            <p:cNvPr id="16" name="Picture 12">
              <a:extLst>
                <a:ext uri="{FF2B5EF4-FFF2-40B4-BE49-F238E27FC236}">
                  <a16:creationId xmlns:a16="http://schemas.microsoft.com/office/drawing/2014/main" id="{F81BC9C2-88F0-6241-9732-AC5D0D3D190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6702" y="2242331"/>
              <a:ext cx="2729465" cy="20750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18" name="Rectangle 16">
              <a:extLst>
                <a:ext uri="{FF2B5EF4-FFF2-40B4-BE49-F238E27FC236}">
                  <a16:creationId xmlns:a16="http://schemas.microsoft.com/office/drawing/2014/main" id="{BA6CB71A-B6C0-7710-810A-1E81DE127ED1}"/>
                </a:ext>
              </a:extLst>
            </p:cNvPr>
            <p:cNvSpPr>
              <a:spLocks/>
            </p:cNvSpPr>
            <p:nvPr/>
          </p:nvSpPr>
          <p:spPr bwMode="auto">
            <a:xfrm>
              <a:off x="9846858" y="4577342"/>
              <a:ext cx="3347919" cy="6735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MINDFULNESS OF PROCESS</a:t>
              </a:r>
            </a:p>
          </p:txBody>
        </p:sp>
      </p:grpSp>
      <p:grpSp>
        <p:nvGrpSpPr>
          <p:cNvPr id="19" name="Group 18">
            <a:extLst>
              <a:ext uri="{FF2B5EF4-FFF2-40B4-BE49-F238E27FC236}">
                <a16:creationId xmlns:a16="http://schemas.microsoft.com/office/drawing/2014/main" id="{9D91D794-F522-0D36-39E8-A5A6F7EC386C}"/>
              </a:ext>
            </a:extLst>
          </p:cNvPr>
          <p:cNvGrpSpPr/>
          <p:nvPr/>
        </p:nvGrpSpPr>
        <p:grpSpPr>
          <a:xfrm>
            <a:off x="5330705" y="3840506"/>
            <a:ext cx="1640775" cy="1913448"/>
            <a:chOff x="6898870" y="4051822"/>
            <a:chExt cx="2908300" cy="3363354"/>
          </a:xfrm>
        </p:grpSpPr>
        <p:pic>
          <p:nvPicPr>
            <p:cNvPr id="20" name="Picture 9">
              <a:extLst>
                <a:ext uri="{FF2B5EF4-FFF2-40B4-BE49-F238E27FC236}">
                  <a16:creationId xmlns:a16="http://schemas.microsoft.com/office/drawing/2014/main" id="{AF935637-E812-4BF9-F6FD-FD0FC1B2CD0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0281" y="4051822"/>
              <a:ext cx="1807827" cy="25539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22" name="Rectangle 16">
              <a:extLst>
                <a:ext uri="{FF2B5EF4-FFF2-40B4-BE49-F238E27FC236}">
                  <a16:creationId xmlns:a16="http://schemas.microsoft.com/office/drawing/2014/main" id="{887300B2-3FC4-27E1-2EAC-E5B2C98CEB4A}"/>
                </a:ext>
              </a:extLst>
            </p:cNvPr>
            <p:cNvSpPr>
              <a:spLocks/>
            </p:cNvSpPr>
            <p:nvPr/>
          </p:nvSpPr>
          <p:spPr bwMode="auto">
            <a:xfrm>
              <a:off x="6898870" y="6741583"/>
              <a:ext cx="2908300" cy="673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CURIOSITY</a:t>
              </a:r>
            </a:p>
          </p:txBody>
        </p:sp>
      </p:grpSp>
      <p:grpSp>
        <p:nvGrpSpPr>
          <p:cNvPr id="24" name="Group 23">
            <a:extLst>
              <a:ext uri="{FF2B5EF4-FFF2-40B4-BE49-F238E27FC236}">
                <a16:creationId xmlns:a16="http://schemas.microsoft.com/office/drawing/2014/main" id="{4540E299-BF26-B591-1247-C503A5003B1E}"/>
              </a:ext>
            </a:extLst>
          </p:cNvPr>
          <p:cNvGrpSpPr/>
          <p:nvPr/>
        </p:nvGrpSpPr>
        <p:grpSpPr>
          <a:xfrm>
            <a:off x="5330704" y="1737946"/>
            <a:ext cx="1695422" cy="1692832"/>
            <a:chOff x="3355251" y="2491720"/>
            <a:chExt cx="3005161" cy="2975565"/>
          </a:xfrm>
        </p:grpSpPr>
        <p:pic>
          <p:nvPicPr>
            <p:cNvPr id="26" name="Picture 6">
              <a:extLst>
                <a:ext uri="{FF2B5EF4-FFF2-40B4-BE49-F238E27FC236}">
                  <a16:creationId xmlns:a16="http://schemas.microsoft.com/office/drawing/2014/main" id="{9C85766E-011D-1BDA-62BC-644293273692}"/>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3223" y="2491720"/>
              <a:ext cx="2747189" cy="2321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27" name="Rectangle 16">
              <a:extLst>
                <a:ext uri="{FF2B5EF4-FFF2-40B4-BE49-F238E27FC236}">
                  <a16:creationId xmlns:a16="http://schemas.microsoft.com/office/drawing/2014/main" id="{0CE44304-6CE7-B08A-C007-AC05C345ED33}"/>
                </a:ext>
              </a:extLst>
            </p:cNvPr>
            <p:cNvSpPr>
              <a:spLocks/>
            </p:cNvSpPr>
            <p:nvPr/>
          </p:nvSpPr>
          <p:spPr bwMode="auto">
            <a:xfrm>
              <a:off x="3355251" y="4793692"/>
              <a:ext cx="2908300" cy="673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REFRAMING</a:t>
              </a:r>
            </a:p>
          </p:txBody>
        </p:sp>
      </p:grpSp>
      <p:grpSp>
        <p:nvGrpSpPr>
          <p:cNvPr id="28" name="Group 27">
            <a:extLst>
              <a:ext uri="{FF2B5EF4-FFF2-40B4-BE49-F238E27FC236}">
                <a16:creationId xmlns:a16="http://schemas.microsoft.com/office/drawing/2014/main" id="{021DB226-99E6-EE41-3387-43B1BC26F6F3}"/>
              </a:ext>
            </a:extLst>
          </p:cNvPr>
          <p:cNvGrpSpPr/>
          <p:nvPr/>
        </p:nvGrpSpPr>
        <p:grpSpPr>
          <a:xfrm>
            <a:off x="6968693" y="4319482"/>
            <a:ext cx="2257904" cy="1985692"/>
            <a:chOff x="663274" y="5110470"/>
            <a:chExt cx="4002171" cy="3490337"/>
          </a:xfrm>
        </p:grpSpPr>
        <p:pic>
          <p:nvPicPr>
            <p:cNvPr id="29" name="Picture 3">
              <a:extLst>
                <a:ext uri="{FF2B5EF4-FFF2-40B4-BE49-F238E27FC236}">
                  <a16:creationId xmlns:a16="http://schemas.microsoft.com/office/drawing/2014/main" id="{A34E8AF5-0328-6527-6D15-84C336A2A6F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6010" y="5110470"/>
              <a:ext cx="2415876" cy="26778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30" name="Rectangle 16">
              <a:extLst>
                <a:ext uri="{FF2B5EF4-FFF2-40B4-BE49-F238E27FC236}">
                  <a16:creationId xmlns:a16="http://schemas.microsoft.com/office/drawing/2014/main" id="{0256122C-BC7D-A2E1-9141-4E5F4BD27919}"/>
                </a:ext>
              </a:extLst>
            </p:cNvPr>
            <p:cNvSpPr>
              <a:spLocks/>
            </p:cNvSpPr>
            <p:nvPr/>
          </p:nvSpPr>
          <p:spPr bwMode="auto">
            <a:xfrm>
              <a:off x="663274" y="7927213"/>
              <a:ext cx="4002171" cy="6735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RADICAL COLLABORATION</a:t>
              </a:r>
            </a:p>
          </p:txBody>
        </p:sp>
      </p:grpSp>
      <p:grpSp>
        <p:nvGrpSpPr>
          <p:cNvPr id="32" name="Group 31">
            <a:extLst>
              <a:ext uri="{FF2B5EF4-FFF2-40B4-BE49-F238E27FC236}">
                <a16:creationId xmlns:a16="http://schemas.microsoft.com/office/drawing/2014/main" id="{7583935E-9B24-26C0-71B2-ABDFE7A821B9}"/>
              </a:ext>
            </a:extLst>
          </p:cNvPr>
          <p:cNvGrpSpPr/>
          <p:nvPr/>
        </p:nvGrpSpPr>
        <p:grpSpPr>
          <a:xfrm>
            <a:off x="9188223" y="1703408"/>
            <a:ext cx="2000293" cy="2136035"/>
            <a:chOff x="9011309" y="1435077"/>
            <a:chExt cx="2658558" cy="2502744"/>
          </a:xfrm>
        </p:grpSpPr>
        <p:sp>
          <p:nvSpPr>
            <p:cNvPr id="33" name="TextBox 32">
              <a:extLst>
                <a:ext uri="{FF2B5EF4-FFF2-40B4-BE49-F238E27FC236}">
                  <a16:creationId xmlns:a16="http://schemas.microsoft.com/office/drawing/2014/main" id="{21FC63BC-206F-5C7D-6CD3-9A534F5643F5}"/>
                </a:ext>
              </a:extLst>
            </p:cNvPr>
            <p:cNvSpPr txBox="1"/>
            <p:nvPr/>
          </p:nvSpPr>
          <p:spPr>
            <a:xfrm>
              <a:off x="9011309" y="3492837"/>
              <a:ext cx="2658558" cy="444984"/>
            </a:xfrm>
            <a:prstGeom prst="rect">
              <a:avLst/>
            </a:prstGeom>
            <a:noFill/>
          </p:spPr>
          <p:txBody>
            <a:bodyPr wrap="non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868" u="none" strike="noStrike" kern="1200" cap="none" spc="0" normalizeH="0" baseline="0" noProof="0" dirty="0">
                  <a:ln>
                    <a:noFill/>
                  </a:ln>
                  <a:solidFill>
                    <a:srgbClr val="343434"/>
                  </a:solidFill>
                  <a:effectLst/>
                  <a:uLnTx/>
                  <a:uFillTx/>
                  <a:latin typeface="Arial" panose="020B0604020202020204" pitchFamily="34" charset="0"/>
                  <a:ea typeface="ＭＳ Ｐゴシック" charset="0"/>
                  <a:cs typeface="Arial" panose="020B0604020202020204" pitchFamily="34" charset="0"/>
                  <a:sym typeface="Gotham-Bold" charset="0"/>
                </a:rPr>
                <a:t>STORYTELLING</a:t>
              </a:r>
            </a:p>
          </p:txBody>
        </p:sp>
        <p:pic>
          <p:nvPicPr>
            <p:cNvPr id="34" name="Picture Placeholder 22">
              <a:extLst>
                <a:ext uri="{FF2B5EF4-FFF2-40B4-BE49-F238E27FC236}">
                  <a16:creationId xmlns:a16="http://schemas.microsoft.com/office/drawing/2014/main" id="{A3E043D5-5F68-FCF9-7CE5-81A6D07531DE}"/>
                </a:ext>
              </a:extLst>
            </p:cNvPr>
            <p:cNvPicPr>
              <a:picLocks noChangeAspect="1"/>
            </p:cNvPicPr>
            <p:nvPr/>
          </p:nvPicPr>
          <p:blipFill>
            <a:blip r:embed="rId8">
              <a:biLevel thresh="50000"/>
            </a:blip>
            <a:srcRect l="19041" t="15300" r="15168" b="21969"/>
            <a:stretch/>
          </p:blipFill>
          <p:spPr>
            <a:xfrm>
              <a:off x="9268691" y="1435077"/>
              <a:ext cx="2125901" cy="2027021"/>
            </a:xfrm>
            <a:prstGeom prst="rect">
              <a:avLst/>
            </a:prstGeom>
          </p:spPr>
        </p:pic>
      </p:grpSp>
      <p:sp>
        <p:nvSpPr>
          <p:cNvPr id="2" name="Content Placeholder 2">
            <a:extLst>
              <a:ext uri="{FF2B5EF4-FFF2-40B4-BE49-F238E27FC236}">
                <a16:creationId xmlns:a16="http://schemas.microsoft.com/office/drawing/2014/main" id="{5EB09D5A-869C-BC7C-AB9E-0F640B615EE4}"/>
              </a:ext>
            </a:extLst>
          </p:cNvPr>
          <p:cNvSpPr txBox="1">
            <a:spLocks/>
          </p:cNvSpPr>
          <p:nvPr/>
        </p:nvSpPr>
        <p:spPr>
          <a:xfrm>
            <a:off x="578873" y="2174591"/>
            <a:ext cx="4743307" cy="4096334"/>
          </a:xfrm>
          <a:prstGeom prst="rect">
            <a:avLst/>
          </a:prstGeom>
        </p:spPr>
        <p:txBody>
          <a:bodyPr spcFirstLastPara="1" vert="horz" wrap="square" lIns="91425" tIns="91425" rIns="91425" bIns="91425" rtlCol="0" anchor="t" anchorCtr="0">
            <a:noAutofit/>
          </a:bodyPr>
          <a:lstStyle>
            <a:lvl1pPr marL="609429" lvl="0" indent="-457072" algn="l" defTabSz="914324"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8859" lvl="1" indent="-423216" algn="l" defTabSz="914324"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289" lvl="2" indent="-423216" algn="l" defTabSz="914324"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7720" lvl="3" indent="-423216" algn="l" defTabSz="914324"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150" lvl="4" indent="-423216" algn="l" defTabSz="914324"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6579" lvl="5" indent="-423216" algn="l" defTabSz="914324"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6009" lvl="6" indent="-423216" algn="l" defTabSz="914324"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5439" lvl="7" indent="-423216" algn="l" defTabSz="914324"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4868" lvl="8" indent="-423216" algn="l" defTabSz="914324"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500" dirty="0">
                <a:latin typeface="Arial" panose="020B0604020202020204" pitchFamily="34" charset="0"/>
                <a:cs typeface="Arial" panose="020B0604020202020204" pitchFamily="34" charset="0"/>
              </a:rPr>
              <a:t>On a </a:t>
            </a:r>
            <a:r>
              <a:rPr lang="en-US" sz="2500" dirty="0" err="1">
                <a:latin typeface="Arial" panose="020B0604020202020204" pitchFamily="34" charset="0"/>
                <a:cs typeface="Arial" panose="020B0604020202020204" pitchFamily="34" charset="0"/>
              </a:rPr>
              <a:t>post-it</a:t>
            </a:r>
            <a:r>
              <a:rPr lang="en-US" sz="2500" dirty="0">
                <a:latin typeface="Arial" panose="020B0604020202020204" pitchFamily="34" charset="0"/>
                <a:cs typeface="Arial" panose="020B0604020202020204" pitchFamily="34" charset="0"/>
              </a:rPr>
              <a:t> note, </a:t>
            </a:r>
          </a:p>
          <a:p>
            <a:pPr marL="0" indent="0">
              <a:buFont typeface="Arial" panose="020B0604020202020204" pitchFamily="34" charset="0"/>
              <a:buNone/>
            </a:pPr>
            <a:r>
              <a:rPr lang="en-US" sz="2500" dirty="0">
                <a:latin typeface="Arial" panose="020B0604020202020204" pitchFamily="34" charset="0"/>
                <a:cs typeface="Arial" panose="020B0604020202020204" pitchFamily="34" charset="0"/>
              </a:rPr>
              <a:t>please choose and write down: </a:t>
            </a:r>
          </a:p>
          <a:p>
            <a:pPr marL="0" indent="0">
              <a:buFont typeface="Arial" panose="020B0604020202020204" pitchFamily="34" charset="0"/>
              <a:buNone/>
            </a:pPr>
            <a:endParaRPr lang="en-US" sz="25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2500" dirty="0">
                <a:latin typeface="Arial" panose="020B0604020202020204" pitchFamily="34" charset="0"/>
                <a:cs typeface="Arial" panose="020B0604020202020204" pitchFamily="34" charset="0"/>
              </a:rPr>
              <a:t>- one that you find most easy or intuitive to use.</a:t>
            </a:r>
          </a:p>
          <a:p>
            <a:pPr marL="0" indent="0">
              <a:buFont typeface="Arial" panose="020B0604020202020204" pitchFamily="34" charset="0"/>
              <a:buNone/>
            </a:pPr>
            <a:endParaRPr lang="en-US" sz="25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2500" dirty="0">
                <a:latin typeface="Arial" panose="020B0604020202020204" pitchFamily="34" charset="0"/>
                <a:cs typeface="Arial" panose="020B0604020202020204" pitchFamily="34" charset="0"/>
              </a:rPr>
              <a:t>- one that you want to lean more heavily into using.</a:t>
            </a:r>
          </a:p>
        </p:txBody>
      </p:sp>
      <p:sp>
        <p:nvSpPr>
          <p:cNvPr id="3" name="Rectangle 1">
            <a:extLst>
              <a:ext uri="{FF2B5EF4-FFF2-40B4-BE49-F238E27FC236}">
                <a16:creationId xmlns:a16="http://schemas.microsoft.com/office/drawing/2014/main" id="{95D15BF7-ABDF-DD05-2A5F-09EC887E529E}"/>
              </a:ext>
            </a:extLst>
          </p:cNvPr>
          <p:cNvSpPr txBox="1">
            <a:spLocks noChangeArrowheads="1"/>
          </p:cNvSpPr>
          <p:nvPr/>
        </p:nvSpPr>
        <p:spPr>
          <a:xfrm>
            <a:off x="374105" y="333827"/>
            <a:ext cx="11495842" cy="668712"/>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362807" rtl="0" eaLnBrk="1" fontAlgn="auto" latinLnBrk="0" hangingPunct="1">
              <a:lnSpc>
                <a:spcPct val="100000"/>
              </a:lnSpc>
              <a:spcBef>
                <a:spcPct val="0"/>
              </a:spcBef>
              <a:spcAft>
                <a:spcPts val="0"/>
              </a:spcAft>
              <a:buClrTx/>
              <a:buSzTx/>
              <a:buFontTx/>
              <a:buNone/>
              <a:tabLst/>
              <a:defRPr/>
            </a:pPr>
            <a:r>
              <a:rPr lang="en-US" sz="4399" dirty="0">
                <a:solidFill>
                  <a:srgbClr val="00AFF0"/>
                </a:solidFill>
                <a:latin typeface="Arial" panose="020B0604020202020204" pitchFamily="34" charset="0"/>
                <a:ea typeface="ヒラギノ角ゴ ProN W3" charset="0"/>
                <a:cs typeface="DINPro-Bold"/>
              </a:rPr>
              <a:t>HELPFUL MINDSETS AND PRACTICES</a:t>
            </a:r>
            <a:endParaRPr kumimoji="0" lang="en-US" sz="4399" b="1" i="0" u="none" strike="noStrike" kern="1200" cap="none" spc="0" normalizeH="0" baseline="0" noProof="0" dirty="0">
              <a:ln>
                <a:noFill/>
              </a:ln>
              <a:solidFill>
                <a:srgbClr val="00AFF0"/>
              </a:solidFill>
              <a:effectLst/>
              <a:uLnTx/>
              <a:uFillTx/>
              <a:latin typeface="Neutraface 2 Text Bold" panose="020B0503020202020102" pitchFamily="34" charset="77"/>
              <a:ea typeface="ヒラギノ角ゴ ProN W3" charset="0"/>
              <a:cs typeface="DINPro-Bold"/>
            </a:endParaRPr>
          </a:p>
        </p:txBody>
      </p:sp>
    </p:spTree>
    <p:extLst>
      <p:ext uri="{BB962C8B-B14F-4D97-AF65-F5344CB8AC3E}">
        <p14:creationId xmlns:p14="http://schemas.microsoft.com/office/powerpoint/2010/main" val="4455211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D4BFA-FA6F-182E-EE0C-25CE1D33DF01}"/>
              </a:ext>
            </a:extLst>
          </p:cNvPr>
          <p:cNvSpPr>
            <a:spLocks noGrp="1"/>
          </p:cNvSpPr>
          <p:nvPr>
            <p:ph type="title"/>
          </p:nvPr>
        </p:nvSpPr>
        <p:spPr/>
        <p:txBody>
          <a:bodyPr/>
          <a:lstStyle/>
          <a:p>
            <a:r>
              <a:rPr lang="en-US" dirty="0"/>
              <a:t>Reflection + Conversation</a:t>
            </a:r>
          </a:p>
        </p:txBody>
      </p:sp>
      <p:sp>
        <p:nvSpPr>
          <p:cNvPr id="3" name="Content Placeholder 2">
            <a:extLst>
              <a:ext uri="{FF2B5EF4-FFF2-40B4-BE49-F238E27FC236}">
                <a16:creationId xmlns:a16="http://schemas.microsoft.com/office/drawing/2014/main" id="{5C8F79F3-A0DF-309B-690F-48AC803C44F4}"/>
              </a:ext>
            </a:extLst>
          </p:cNvPr>
          <p:cNvSpPr>
            <a:spLocks noGrp="1"/>
          </p:cNvSpPr>
          <p:nvPr>
            <p:ph idx="1"/>
          </p:nvPr>
        </p:nvSpPr>
        <p:spPr/>
        <p:txBody>
          <a:bodyPr/>
          <a:lstStyle/>
          <a:p>
            <a:pPr marL="0" indent="0">
              <a:buNone/>
            </a:pPr>
            <a:r>
              <a:rPr lang="en-US" dirty="0"/>
              <a:t>With your partner, share:</a:t>
            </a:r>
          </a:p>
          <a:p>
            <a:pPr marL="0" indent="0">
              <a:buNone/>
            </a:pPr>
            <a:endParaRPr lang="en-US" dirty="0"/>
          </a:p>
          <a:p>
            <a:pPr marL="0" indent="0">
              <a:buNone/>
            </a:pPr>
            <a:r>
              <a:rPr lang="en-US" dirty="0"/>
              <a:t>What mindset / practice do you find most easy to access?</a:t>
            </a:r>
          </a:p>
          <a:p>
            <a:pPr marL="0" indent="0">
              <a:buNone/>
            </a:pPr>
            <a:r>
              <a:rPr lang="en-US" dirty="0"/>
              <a:t>What mindset / practice might you practice using more often?</a:t>
            </a:r>
          </a:p>
        </p:txBody>
      </p:sp>
    </p:spTree>
    <p:extLst>
      <p:ext uri="{BB962C8B-B14F-4D97-AF65-F5344CB8AC3E}">
        <p14:creationId xmlns:p14="http://schemas.microsoft.com/office/powerpoint/2010/main" val="1436880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3" name="Title 1">
            <a:extLst>
              <a:ext uri="{FF2B5EF4-FFF2-40B4-BE49-F238E27FC236}">
                <a16:creationId xmlns:a16="http://schemas.microsoft.com/office/drawing/2014/main" id="{0027EFF5-B2A8-05EE-8B76-C32942747BA0}"/>
              </a:ext>
            </a:extLst>
          </p:cNvPr>
          <p:cNvSpPr txBox="1">
            <a:spLocks/>
          </p:cNvSpPr>
          <p:nvPr/>
        </p:nvSpPr>
        <p:spPr>
          <a:xfrm>
            <a:off x="1148083" y="1228906"/>
            <a:ext cx="9895834" cy="409283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0" i="0" kern="1200">
                <a:solidFill>
                  <a:srgbClr val="00B0F0"/>
                </a:solidFill>
                <a:latin typeface="Neutraface 2 Text Book" panose="020B0503020202020102" pitchFamily="34" charset="77"/>
                <a:ea typeface="+mj-ea"/>
                <a:cs typeface="+mj-cs"/>
              </a:defRPr>
            </a:lvl1pPr>
          </a:lstStyle>
          <a:p>
            <a:pPr algn="l"/>
            <a:r>
              <a:rPr lang="en-US" sz="7000" dirty="0">
                <a:latin typeface="Arial" panose="020B0604020202020204" pitchFamily="34" charset="0"/>
              </a:rPr>
              <a:t>Let’s start with understanding our students and our roles. </a:t>
            </a:r>
          </a:p>
        </p:txBody>
      </p:sp>
    </p:spTree>
    <p:extLst>
      <p:ext uri="{BB962C8B-B14F-4D97-AF65-F5344CB8AC3E}">
        <p14:creationId xmlns:p14="http://schemas.microsoft.com/office/powerpoint/2010/main" val="482791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92351-7C88-77F7-F8A1-EF1BF5B7A3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52080D-2561-F857-C333-C5115A740DD4}"/>
              </a:ext>
            </a:extLst>
          </p:cNvPr>
          <p:cNvSpPr>
            <a:spLocks noGrp="1"/>
          </p:cNvSpPr>
          <p:nvPr>
            <p:ph idx="1"/>
          </p:nvPr>
        </p:nvSpPr>
        <p:spPr>
          <a:xfrm>
            <a:off x="493143" y="1503722"/>
            <a:ext cx="5131868" cy="4368141"/>
          </a:xfrm>
        </p:spPr>
        <p:txBody>
          <a:bodyPr>
            <a:normAutofit fontScale="92500" lnSpcReduction="20000"/>
          </a:bodyPr>
          <a:lstStyle/>
          <a:p>
            <a:pPr marL="0" indent="0">
              <a:lnSpc>
                <a:spcPct val="100000"/>
              </a:lnSpc>
              <a:spcBef>
                <a:spcPts val="0"/>
              </a:spcBef>
              <a:buNone/>
            </a:pPr>
            <a:r>
              <a:rPr lang="en-US" b="1" dirty="0"/>
              <a:t>Exercise 1: Individual reflection </a:t>
            </a:r>
            <a:r>
              <a:rPr lang="en-US" b="1" dirty="0">
                <a:sym typeface="Wingdings" pitchFamily="2" charset="2"/>
              </a:rPr>
              <a:t></a:t>
            </a:r>
          </a:p>
          <a:p>
            <a:pPr marL="0" indent="0">
              <a:lnSpc>
                <a:spcPct val="100000"/>
              </a:lnSpc>
              <a:spcBef>
                <a:spcPts val="0"/>
              </a:spcBef>
              <a:buNone/>
            </a:pPr>
            <a:endParaRPr lang="en-US" b="1" dirty="0">
              <a:sym typeface="Wingdings" pitchFamily="2" charset="2"/>
            </a:endParaRPr>
          </a:p>
          <a:p>
            <a:pPr marL="0" indent="0">
              <a:lnSpc>
                <a:spcPct val="100000"/>
              </a:lnSpc>
              <a:spcBef>
                <a:spcPts val="0"/>
              </a:spcBef>
              <a:buNone/>
            </a:pPr>
            <a:r>
              <a:rPr lang="en-US" b="1" dirty="0">
                <a:sym typeface="Wingdings" pitchFamily="2" charset="2"/>
              </a:rPr>
              <a:t>Take a few minutes to jot down your initial thoughts. </a:t>
            </a:r>
          </a:p>
          <a:p>
            <a:pPr marL="0" indent="0">
              <a:lnSpc>
                <a:spcPct val="100000"/>
              </a:lnSpc>
              <a:spcBef>
                <a:spcPts val="0"/>
              </a:spcBef>
              <a:buNone/>
            </a:pPr>
            <a:endParaRPr lang="en-US" b="1" dirty="0">
              <a:sym typeface="Wingdings" pitchFamily="2" charset="2"/>
            </a:endParaRPr>
          </a:p>
          <a:p>
            <a:pPr marL="0" indent="0">
              <a:lnSpc>
                <a:spcPct val="100000"/>
              </a:lnSpc>
              <a:spcBef>
                <a:spcPts val="0"/>
              </a:spcBef>
              <a:buNone/>
            </a:pPr>
            <a:r>
              <a:rPr lang="en-US" b="1" dirty="0">
                <a:sym typeface="Wingdings" pitchFamily="2" charset="2"/>
              </a:rPr>
              <a:t>Use only the left-side column. </a:t>
            </a:r>
          </a:p>
          <a:p>
            <a:pPr marL="0" indent="0">
              <a:lnSpc>
                <a:spcPct val="100000"/>
              </a:lnSpc>
              <a:spcBef>
                <a:spcPts val="0"/>
              </a:spcBef>
              <a:buNone/>
            </a:pPr>
            <a:endParaRPr lang="en-US" dirty="0">
              <a:sym typeface="Wingdings" pitchFamily="2" charset="2"/>
            </a:endParaRPr>
          </a:p>
          <a:p>
            <a:pPr marL="0" indent="0">
              <a:lnSpc>
                <a:spcPct val="100000"/>
              </a:lnSpc>
              <a:spcBef>
                <a:spcPts val="0"/>
              </a:spcBef>
              <a:buNone/>
            </a:pPr>
            <a:r>
              <a:rPr lang="en-US" dirty="0">
                <a:solidFill>
                  <a:srgbClr val="C00000"/>
                </a:solidFill>
                <a:sym typeface="Wingdings" pitchFamily="2" charset="2"/>
              </a:rPr>
              <a:t>Before we begin: </a:t>
            </a:r>
          </a:p>
          <a:p>
            <a:pPr marL="0" indent="0">
              <a:lnSpc>
                <a:spcPct val="100000"/>
              </a:lnSpc>
              <a:spcBef>
                <a:spcPts val="0"/>
              </a:spcBef>
              <a:buNone/>
            </a:pPr>
            <a:r>
              <a:rPr lang="en-US" dirty="0">
                <a:sym typeface="Wingdings" pitchFamily="2" charset="2"/>
              </a:rPr>
              <a:t>You will share what you feel comfortable sharing, but your writing will be yours to keep privately. </a:t>
            </a:r>
            <a:endParaRPr lang="en-US" dirty="0"/>
          </a:p>
        </p:txBody>
      </p:sp>
      <p:sp>
        <p:nvSpPr>
          <p:cNvPr id="5" name="Shape 149">
            <a:extLst>
              <a:ext uri="{FF2B5EF4-FFF2-40B4-BE49-F238E27FC236}">
                <a16:creationId xmlns:a16="http://schemas.microsoft.com/office/drawing/2014/main" id="{4083537B-5ED6-5C62-BC03-1F401FABAF5E}"/>
              </a:ext>
            </a:extLst>
          </p:cNvPr>
          <p:cNvSpPr/>
          <p:nvPr/>
        </p:nvSpPr>
        <p:spPr>
          <a:xfrm>
            <a:off x="6221933" y="679666"/>
            <a:ext cx="5598765" cy="5729526"/>
          </a:xfrm>
          <a:prstGeom prst="roundRect">
            <a:avLst>
              <a:gd name="adj" fmla="val 2798"/>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noAutofit/>
          </a:bodyPr>
          <a:lstStyle/>
          <a:p>
            <a:pPr marL="76195">
              <a:spcAft>
                <a:spcPts val="900"/>
              </a:spcAft>
              <a:buSzPct val="120000"/>
            </a:pPr>
            <a:endParaRPr lang="en-US" sz="1400" b="1" dirty="0">
              <a:solidFill>
                <a:schemeClr val="tx1">
                  <a:lumMod val="75000"/>
                  <a:lumOff val="25000"/>
                </a:schemeClr>
              </a:solidFill>
              <a:latin typeface="Neutraface 2 Text" charset="0"/>
              <a:ea typeface="Neutraface 2 Text" charset="0"/>
              <a:cs typeface="Neutraface 2 Text" charset="0"/>
              <a:sym typeface="Arial" charset="0"/>
            </a:endParaRPr>
          </a:p>
        </p:txBody>
      </p:sp>
      <p:sp>
        <p:nvSpPr>
          <p:cNvPr id="6" name="TextBox 5">
            <a:extLst>
              <a:ext uri="{FF2B5EF4-FFF2-40B4-BE49-F238E27FC236}">
                <a16:creationId xmlns:a16="http://schemas.microsoft.com/office/drawing/2014/main" id="{EEC3F3FD-1920-F4FC-5BE2-C37926C54874}"/>
              </a:ext>
            </a:extLst>
          </p:cNvPr>
          <p:cNvSpPr txBox="1"/>
          <p:nvPr/>
        </p:nvSpPr>
        <p:spPr>
          <a:xfrm>
            <a:off x="6224586" y="724351"/>
            <a:ext cx="5596111" cy="5632311"/>
          </a:xfrm>
          <a:prstGeom prst="rect">
            <a:avLst/>
          </a:prstGeom>
          <a:noFill/>
        </p:spPr>
        <p:txBody>
          <a:bodyPr wrap="square" rtlCol="0">
            <a:spAutoFit/>
          </a:bodyPr>
          <a:lstStyle/>
          <a:p>
            <a:r>
              <a:rPr lang="en-US" sz="2000" dirty="0">
                <a:latin typeface="Arial" panose="020B0604020202020204" pitchFamily="34" charset="0"/>
              </a:rPr>
              <a:t>What do I believe my students need? How do I feel when I bring my students to mind?</a:t>
            </a:r>
          </a:p>
          <a:p>
            <a:endParaRPr lang="en-US" sz="2000" dirty="0">
              <a:latin typeface="Arial" panose="020B0604020202020204" pitchFamily="34" charset="0"/>
            </a:endParaRPr>
          </a:p>
          <a:p>
            <a:endParaRPr lang="en-US" sz="2000" dirty="0">
              <a:latin typeface="Arial" panose="020B0604020202020204" pitchFamily="34" charset="0"/>
            </a:endParaRPr>
          </a:p>
          <a:p>
            <a:endParaRPr lang="en-US" sz="2000" dirty="0">
              <a:latin typeface="Arial" panose="020B0604020202020204" pitchFamily="34" charset="0"/>
            </a:endParaRPr>
          </a:p>
          <a:p>
            <a:r>
              <a:rPr lang="en-US" sz="2000" dirty="0">
                <a:latin typeface="Arial" panose="020B0604020202020204" pitchFamily="34" charset="0"/>
              </a:rPr>
              <a:t>What mindsets and beliefs might I want to encourage in my students?</a:t>
            </a:r>
          </a:p>
          <a:p>
            <a:r>
              <a:rPr lang="en-US" sz="2000" dirty="0">
                <a:latin typeface="Arial" panose="020B0604020202020204" pitchFamily="34" charset="0"/>
              </a:rPr>
              <a:t>What mindsets and beliefs might I want to shift in my students?</a:t>
            </a:r>
          </a:p>
          <a:p>
            <a:endParaRPr lang="en-US" sz="2000" dirty="0">
              <a:latin typeface="Arial" panose="020B0604020202020204" pitchFamily="34" charset="0"/>
            </a:endParaRPr>
          </a:p>
          <a:p>
            <a:endParaRPr lang="en-US" sz="2000" dirty="0">
              <a:latin typeface="Arial" panose="020B0604020202020204" pitchFamily="34" charset="0"/>
            </a:endParaRPr>
          </a:p>
          <a:p>
            <a:endParaRPr lang="en-US" sz="2000" dirty="0">
              <a:latin typeface="Arial" panose="020B0604020202020204" pitchFamily="34" charset="0"/>
            </a:endParaRPr>
          </a:p>
          <a:p>
            <a:r>
              <a:rPr lang="en-US" sz="2000" dirty="0">
                <a:latin typeface="Arial" panose="020B0604020202020204" pitchFamily="34" charset="0"/>
              </a:rPr>
              <a:t>What does my role allow me to do now? What do I want or need in order to do my work?</a:t>
            </a:r>
          </a:p>
          <a:p>
            <a:endParaRPr lang="en-US" sz="2000" dirty="0">
              <a:latin typeface="Arial" panose="020B0604020202020204" pitchFamily="34" charset="0"/>
            </a:endParaRPr>
          </a:p>
          <a:p>
            <a:endParaRPr lang="en-US" sz="2000" dirty="0">
              <a:latin typeface="Arial" panose="020B0604020202020204" pitchFamily="34" charset="0"/>
            </a:endParaRPr>
          </a:p>
          <a:p>
            <a:endParaRPr lang="en-US" sz="2000" dirty="0">
              <a:latin typeface="Arial" panose="020B0604020202020204" pitchFamily="34" charset="0"/>
            </a:endParaRPr>
          </a:p>
          <a:p>
            <a:r>
              <a:rPr lang="en-US" sz="2000" dirty="0">
                <a:latin typeface="Arial" panose="020B0604020202020204" pitchFamily="34" charset="0"/>
              </a:rPr>
              <a:t>What do I hope and wish for? </a:t>
            </a:r>
          </a:p>
        </p:txBody>
      </p:sp>
      <p:sp>
        <p:nvSpPr>
          <p:cNvPr id="9" name="Shape 141">
            <a:extLst>
              <a:ext uri="{FF2B5EF4-FFF2-40B4-BE49-F238E27FC236}">
                <a16:creationId xmlns:a16="http://schemas.microsoft.com/office/drawing/2014/main" id="{7A6F4789-EC7E-E0BF-7FD4-25C9929A8AEC}"/>
              </a:ext>
            </a:extLst>
          </p:cNvPr>
          <p:cNvSpPr/>
          <p:nvPr/>
        </p:nvSpPr>
        <p:spPr>
          <a:xfrm>
            <a:off x="493143" y="276676"/>
            <a:ext cx="8932342" cy="447675"/>
          </a:xfrm>
          <a:prstGeom prst="rect">
            <a:avLst/>
          </a:prstGeom>
          <a:noFill/>
          <a:ln>
            <a:noFill/>
          </a:ln>
        </p:spPr>
        <p:txBody>
          <a:bodyPr spcFirstLastPara="1" wrap="square" lIns="91425" tIns="45700" rIns="91425" bIns="45700" anchor="t" anchorCtr="0">
            <a:noAutofit/>
          </a:bodyPr>
          <a:lstStyle/>
          <a:p>
            <a:r>
              <a:rPr lang="en-US" sz="2250" b="1" dirty="0">
                <a:solidFill>
                  <a:srgbClr val="000000"/>
                </a:solidFill>
                <a:latin typeface="Neutraface 2 Text" charset="0"/>
                <a:ea typeface="Neutraface 2 Text" charset="0"/>
                <a:cs typeface="Neutraface 2 Text" charset="0"/>
                <a:sym typeface="Play"/>
              </a:rPr>
              <a:t>DESIGNING FOR WELL-BEING: </a:t>
            </a:r>
          </a:p>
          <a:p>
            <a:r>
              <a:rPr lang="en-US" sz="2250" b="1" dirty="0">
                <a:solidFill>
                  <a:srgbClr val="000000"/>
                </a:solidFill>
                <a:latin typeface="Neutraface 2 Text" charset="0"/>
                <a:ea typeface="Neutraface 2 Text" charset="0"/>
                <a:cs typeface="Neutraface 2 Text" charset="0"/>
                <a:sym typeface="Play"/>
              </a:rPr>
              <a:t>Speaker Notes and </a:t>
            </a:r>
            <a:r>
              <a:rPr lang="en-US" sz="2250" b="1" dirty="0" err="1">
                <a:solidFill>
                  <a:srgbClr val="000000"/>
                </a:solidFill>
                <a:latin typeface="Neutraface 2 Text" charset="0"/>
                <a:ea typeface="Neutraface 2 Text" charset="0"/>
                <a:cs typeface="Neutraface 2 Text" charset="0"/>
                <a:sym typeface="Play"/>
              </a:rPr>
              <a:t>Noticings</a:t>
            </a:r>
            <a:endParaRPr sz="2250" b="1" dirty="0">
              <a:solidFill>
                <a:srgbClr val="000000"/>
              </a:solidFill>
              <a:latin typeface="Neutraface 2 Text" charset="0"/>
              <a:ea typeface="Neutraface 2 Text" charset="0"/>
              <a:cs typeface="Neutraface 2 Text" charset="0"/>
              <a:sym typeface="Play"/>
            </a:endParaRPr>
          </a:p>
        </p:txBody>
      </p:sp>
    </p:spTree>
    <p:extLst>
      <p:ext uri="{BB962C8B-B14F-4D97-AF65-F5344CB8AC3E}">
        <p14:creationId xmlns:p14="http://schemas.microsoft.com/office/powerpoint/2010/main" val="277486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65182-F3D5-4F13-CF72-086CFA2885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81F8E8-E387-A918-0A2C-AA615E3D6B26}"/>
              </a:ext>
            </a:extLst>
          </p:cNvPr>
          <p:cNvSpPr>
            <a:spLocks noGrp="1"/>
          </p:cNvSpPr>
          <p:nvPr>
            <p:ph idx="1"/>
          </p:nvPr>
        </p:nvSpPr>
        <p:spPr>
          <a:xfrm>
            <a:off x="544902" y="459047"/>
            <a:ext cx="5131868" cy="6252304"/>
          </a:xfrm>
        </p:spPr>
        <p:txBody>
          <a:bodyPr>
            <a:noAutofit/>
          </a:bodyPr>
          <a:lstStyle/>
          <a:p>
            <a:pPr marL="0" indent="0">
              <a:lnSpc>
                <a:spcPct val="100000"/>
              </a:lnSpc>
              <a:spcBef>
                <a:spcPts val="0"/>
              </a:spcBef>
              <a:buNone/>
            </a:pPr>
            <a:r>
              <a:rPr lang="en-US" sz="2000" b="1" dirty="0"/>
              <a:t>Exercise 2: Paired interviews</a:t>
            </a:r>
            <a:endParaRPr lang="en-US" sz="2000" b="1" dirty="0">
              <a:sym typeface="Wingdings" pitchFamily="2" charset="2"/>
            </a:endParaRPr>
          </a:p>
          <a:p>
            <a:r>
              <a:rPr lang="en-US" sz="2000" dirty="0">
                <a:solidFill>
                  <a:srgbClr val="000000"/>
                </a:solidFill>
                <a:ea typeface="Candara" charset="0"/>
                <a:cs typeface="Candara" charset="0"/>
                <a:sym typeface="Play"/>
              </a:rPr>
              <a:t>About 8 minutes per round before you switch. Shortest sleeves goes first!</a:t>
            </a:r>
          </a:p>
          <a:p>
            <a:r>
              <a:rPr lang="en-US" sz="2000" dirty="0">
                <a:solidFill>
                  <a:srgbClr val="000000"/>
                </a:solidFill>
                <a:ea typeface="Candara" charset="0"/>
                <a:cs typeface="Candara" charset="0"/>
                <a:sym typeface="Play"/>
              </a:rPr>
              <a:t>Remember </a:t>
            </a:r>
            <a:r>
              <a:rPr lang="en-US" sz="2000">
                <a:solidFill>
                  <a:srgbClr val="000000"/>
                </a:solidFill>
                <a:ea typeface="Candara" charset="0"/>
                <a:cs typeface="Candara" charset="0"/>
                <a:sym typeface="Play"/>
              </a:rPr>
              <a:t>that you can do this at home.</a:t>
            </a:r>
            <a:endParaRPr lang="en-US" sz="2000" dirty="0">
              <a:solidFill>
                <a:srgbClr val="000000"/>
              </a:solidFill>
              <a:ea typeface="Candara" charset="0"/>
              <a:cs typeface="Candara" charset="0"/>
              <a:sym typeface="Play"/>
            </a:endParaRPr>
          </a:p>
          <a:p>
            <a:pPr marL="0" indent="0">
              <a:lnSpc>
                <a:spcPct val="100000"/>
              </a:lnSpc>
              <a:spcBef>
                <a:spcPts val="0"/>
              </a:spcBef>
              <a:buNone/>
            </a:pPr>
            <a:endParaRPr lang="en-US" sz="2000" b="1" dirty="0">
              <a:sym typeface="Wingdings" pitchFamily="2" charset="2"/>
            </a:endParaRPr>
          </a:p>
          <a:p>
            <a:pPr marL="0" indent="0">
              <a:lnSpc>
                <a:spcPct val="100000"/>
              </a:lnSpc>
              <a:spcBef>
                <a:spcPts val="0"/>
              </a:spcBef>
              <a:buNone/>
            </a:pPr>
            <a:r>
              <a:rPr lang="en-US" sz="2000" b="1" dirty="0">
                <a:sym typeface="Wingdings" pitchFamily="2" charset="2"/>
              </a:rPr>
              <a:t>Instructions:</a:t>
            </a:r>
          </a:p>
          <a:p>
            <a:pPr marL="0" indent="0">
              <a:lnSpc>
                <a:spcPct val="100000"/>
              </a:lnSpc>
              <a:spcBef>
                <a:spcPts val="0"/>
              </a:spcBef>
              <a:buNone/>
            </a:pPr>
            <a:endParaRPr lang="en-US" sz="2000" b="1" dirty="0">
              <a:sym typeface="Wingdings" pitchFamily="2" charset="2"/>
            </a:endParaRPr>
          </a:p>
          <a:p>
            <a:pPr marL="0" indent="0">
              <a:lnSpc>
                <a:spcPct val="100000"/>
              </a:lnSpc>
              <a:spcBef>
                <a:spcPts val="0"/>
              </a:spcBef>
              <a:buNone/>
            </a:pPr>
            <a:r>
              <a:rPr lang="en-US" sz="2000" b="1" dirty="0">
                <a:sym typeface="Wingdings" pitchFamily="2" charset="2"/>
              </a:rPr>
              <a:t>1) Speaker: </a:t>
            </a:r>
            <a:r>
              <a:rPr lang="en-US" sz="2000" dirty="0">
                <a:sym typeface="Wingdings" pitchFamily="2" charset="2"/>
              </a:rPr>
              <a:t>Share your answers to the questions. Only what you feel comfortable sharing!</a:t>
            </a:r>
          </a:p>
          <a:p>
            <a:pPr marL="0" indent="0">
              <a:lnSpc>
                <a:spcPct val="100000"/>
              </a:lnSpc>
              <a:spcBef>
                <a:spcPts val="0"/>
              </a:spcBef>
              <a:buNone/>
            </a:pPr>
            <a:endParaRPr lang="en-US" sz="2000" b="1" dirty="0">
              <a:sym typeface="Wingdings" pitchFamily="2" charset="2"/>
            </a:endParaRPr>
          </a:p>
          <a:p>
            <a:pPr marL="0" indent="0">
              <a:lnSpc>
                <a:spcPct val="100000"/>
              </a:lnSpc>
              <a:spcBef>
                <a:spcPts val="0"/>
              </a:spcBef>
              <a:buNone/>
            </a:pPr>
            <a:r>
              <a:rPr lang="en-US" sz="2000" b="1" dirty="0">
                <a:sym typeface="Wingdings" pitchFamily="2" charset="2"/>
              </a:rPr>
              <a:t>Listener: </a:t>
            </a:r>
            <a:r>
              <a:rPr lang="en-US" sz="2000" dirty="0">
                <a:sym typeface="Wingdings" pitchFamily="2" charset="2"/>
              </a:rPr>
              <a:t>Use the Empathy Map to make observations.</a:t>
            </a:r>
          </a:p>
          <a:p>
            <a:pPr marL="0" indent="0">
              <a:lnSpc>
                <a:spcPct val="100000"/>
              </a:lnSpc>
              <a:spcBef>
                <a:spcPts val="0"/>
              </a:spcBef>
              <a:buNone/>
            </a:pPr>
            <a:endParaRPr lang="en-US" sz="2000" dirty="0">
              <a:sym typeface="Wingdings" pitchFamily="2" charset="2"/>
            </a:endParaRPr>
          </a:p>
          <a:p>
            <a:pPr marL="0" indent="0">
              <a:lnSpc>
                <a:spcPct val="100000"/>
              </a:lnSpc>
              <a:spcBef>
                <a:spcPts val="0"/>
              </a:spcBef>
              <a:buNone/>
            </a:pPr>
            <a:r>
              <a:rPr lang="en-US" sz="2000" b="1" dirty="0">
                <a:sym typeface="Wingdings" pitchFamily="2" charset="2"/>
              </a:rPr>
              <a:t>2) </a:t>
            </a:r>
            <a:r>
              <a:rPr lang="en-US" sz="2000" dirty="0">
                <a:sym typeface="Wingdings" pitchFamily="2" charset="2"/>
              </a:rPr>
              <a:t>Stop when you hear my signal. </a:t>
            </a:r>
          </a:p>
          <a:p>
            <a:pPr marL="0" indent="0">
              <a:lnSpc>
                <a:spcPct val="100000"/>
              </a:lnSpc>
              <a:spcBef>
                <a:spcPts val="0"/>
              </a:spcBef>
              <a:buNone/>
            </a:pPr>
            <a:endParaRPr lang="en-US" sz="2000" dirty="0">
              <a:sym typeface="Wingdings" pitchFamily="2" charset="2"/>
            </a:endParaRPr>
          </a:p>
          <a:p>
            <a:pPr marL="0" indent="0">
              <a:lnSpc>
                <a:spcPct val="100000"/>
              </a:lnSpc>
              <a:spcBef>
                <a:spcPts val="0"/>
              </a:spcBef>
              <a:buNone/>
            </a:pPr>
            <a:r>
              <a:rPr lang="en-US" sz="2000" b="1" dirty="0">
                <a:sym typeface="Wingdings" pitchFamily="2" charset="2"/>
              </a:rPr>
              <a:t>3) Listeners, </a:t>
            </a:r>
            <a:r>
              <a:rPr lang="en-US" sz="2000" dirty="0">
                <a:sym typeface="Wingdings" pitchFamily="2" charset="2"/>
              </a:rPr>
              <a:t>share those observations.</a:t>
            </a:r>
          </a:p>
          <a:p>
            <a:pPr marL="0" indent="0">
              <a:lnSpc>
                <a:spcPct val="100000"/>
              </a:lnSpc>
              <a:spcBef>
                <a:spcPts val="0"/>
              </a:spcBef>
              <a:buNone/>
            </a:pPr>
            <a:endParaRPr lang="en-US" sz="2000" dirty="0">
              <a:sym typeface="Wingdings" pitchFamily="2" charset="2"/>
            </a:endParaRPr>
          </a:p>
          <a:p>
            <a:pPr marL="0" indent="0">
              <a:lnSpc>
                <a:spcPct val="100000"/>
              </a:lnSpc>
              <a:spcBef>
                <a:spcPts val="0"/>
              </a:spcBef>
              <a:buNone/>
            </a:pPr>
            <a:r>
              <a:rPr lang="en-US" sz="2000" b="1" dirty="0">
                <a:sym typeface="Wingdings" pitchFamily="2" charset="2"/>
              </a:rPr>
              <a:t>Speakers</a:t>
            </a:r>
            <a:r>
              <a:rPr lang="en-US" sz="2000" dirty="0">
                <a:sym typeface="Wingdings" pitchFamily="2" charset="2"/>
              </a:rPr>
              <a:t>, make any notes in the “interview notes” column. </a:t>
            </a:r>
          </a:p>
        </p:txBody>
      </p:sp>
      <p:sp>
        <p:nvSpPr>
          <p:cNvPr id="29" name="Shape 143">
            <a:extLst>
              <a:ext uri="{FF2B5EF4-FFF2-40B4-BE49-F238E27FC236}">
                <a16:creationId xmlns:a16="http://schemas.microsoft.com/office/drawing/2014/main" id="{E8662EC7-DC56-AFDD-B9D2-DEB575FC380E}"/>
              </a:ext>
            </a:extLst>
          </p:cNvPr>
          <p:cNvSpPr txBox="1"/>
          <p:nvPr/>
        </p:nvSpPr>
        <p:spPr>
          <a:xfrm>
            <a:off x="6096000" y="447715"/>
            <a:ext cx="5842958" cy="756207"/>
          </a:xfrm>
          <a:prstGeom prst="rect">
            <a:avLst/>
          </a:prstGeom>
          <a:noFill/>
          <a:ln>
            <a:noFill/>
          </a:ln>
        </p:spPr>
        <p:txBody>
          <a:bodyPr spcFirstLastPara="1" wrap="square" lIns="91425" tIns="45700" rIns="91425" bIns="45700" anchor="t" anchorCtr="0">
            <a:noAutofit/>
          </a:bodyPr>
          <a:lstStyle/>
          <a:p>
            <a:r>
              <a:rPr lang="en-US" dirty="0">
                <a:solidFill>
                  <a:srgbClr val="000000"/>
                </a:solidFill>
                <a:latin typeface="Arial" panose="020B0604020202020204" pitchFamily="34" charset="0"/>
                <a:ea typeface="Candara" charset="0"/>
                <a:cs typeface="Candara" charset="0"/>
                <a:sym typeface="Play"/>
              </a:rPr>
              <a:t>THINKING</a:t>
            </a:r>
          </a:p>
          <a:p>
            <a:r>
              <a:rPr lang="en-US" dirty="0">
                <a:solidFill>
                  <a:srgbClr val="000000"/>
                </a:solidFill>
                <a:latin typeface="Arial" panose="020B0604020202020204" pitchFamily="34" charset="0"/>
                <a:ea typeface="Candara" charset="0"/>
                <a:cs typeface="Candara" charset="0"/>
                <a:sym typeface="Play"/>
              </a:rPr>
              <a:t>What does the person think and how might their thoughts motivate their behavior? </a:t>
            </a:r>
          </a:p>
          <a:p>
            <a:r>
              <a:rPr lang="en-US" dirty="0">
                <a:solidFill>
                  <a:srgbClr val="000000"/>
                </a:solidFill>
                <a:latin typeface="Arial" panose="020B0604020202020204" pitchFamily="34" charset="0"/>
                <a:ea typeface="Candara" charset="0"/>
                <a:cs typeface="Candara" charset="0"/>
                <a:sym typeface="Play"/>
              </a:rPr>
              <a:t>What are their goals and areas of frustration?</a:t>
            </a:r>
            <a:endParaRPr dirty="0">
              <a:solidFill>
                <a:srgbClr val="000000"/>
              </a:solidFill>
              <a:latin typeface="Arial" panose="020B0604020202020204" pitchFamily="34" charset="0"/>
              <a:ea typeface="Candara" charset="0"/>
              <a:cs typeface="Candara" charset="0"/>
              <a:sym typeface="Play"/>
            </a:endParaRPr>
          </a:p>
        </p:txBody>
      </p:sp>
      <p:sp>
        <p:nvSpPr>
          <p:cNvPr id="30" name="Shape 143">
            <a:extLst>
              <a:ext uri="{FF2B5EF4-FFF2-40B4-BE49-F238E27FC236}">
                <a16:creationId xmlns:a16="http://schemas.microsoft.com/office/drawing/2014/main" id="{AEDA1F03-8C30-2E9B-1A71-F838887C4020}"/>
              </a:ext>
            </a:extLst>
          </p:cNvPr>
          <p:cNvSpPr txBox="1"/>
          <p:nvPr/>
        </p:nvSpPr>
        <p:spPr>
          <a:xfrm>
            <a:off x="6096000" y="1797060"/>
            <a:ext cx="5842958" cy="1096224"/>
          </a:xfrm>
          <a:prstGeom prst="rect">
            <a:avLst/>
          </a:prstGeom>
          <a:noFill/>
          <a:ln>
            <a:noFill/>
          </a:ln>
        </p:spPr>
        <p:txBody>
          <a:bodyPr spcFirstLastPara="1" wrap="square" lIns="91425" tIns="45700" rIns="91425" bIns="45700" anchor="t" anchorCtr="0">
            <a:noAutofit/>
          </a:bodyPr>
          <a:lstStyle/>
          <a:p>
            <a:r>
              <a:rPr lang="en-US" dirty="0">
                <a:solidFill>
                  <a:srgbClr val="000000"/>
                </a:solidFill>
                <a:latin typeface="Arial" panose="020B0604020202020204" pitchFamily="34" charset="0"/>
                <a:ea typeface="Candara" charset="0"/>
                <a:cs typeface="Candara" charset="0"/>
                <a:sym typeface="Play"/>
              </a:rPr>
              <a:t>FEELING</a:t>
            </a:r>
          </a:p>
          <a:p>
            <a:r>
              <a:rPr lang="en-US" dirty="0">
                <a:solidFill>
                  <a:srgbClr val="000000"/>
                </a:solidFill>
                <a:latin typeface="Arial" panose="020B0604020202020204" pitchFamily="34" charset="0"/>
                <a:ea typeface="Candara" charset="0"/>
                <a:cs typeface="Candara" charset="0"/>
                <a:sym typeface="Play"/>
              </a:rPr>
              <a:t>What does the person feel and how might their feelings motivate their behavior?</a:t>
            </a:r>
          </a:p>
          <a:p>
            <a:r>
              <a:rPr lang="en-US" dirty="0">
                <a:solidFill>
                  <a:srgbClr val="000000"/>
                </a:solidFill>
                <a:latin typeface="Arial" panose="020B0604020202020204" pitchFamily="34" charset="0"/>
                <a:ea typeface="Candara" charset="0"/>
                <a:cs typeface="Candara" charset="0"/>
                <a:sym typeface="Play"/>
              </a:rPr>
              <a:t>What are their hopes, dreams, fears and concerns?</a:t>
            </a:r>
            <a:endParaRPr dirty="0">
              <a:solidFill>
                <a:srgbClr val="000000"/>
              </a:solidFill>
              <a:latin typeface="Arial" panose="020B0604020202020204" pitchFamily="34" charset="0"/>
              <a:ea typeface="Candara" charset="0"/>
              <a:cs typeface="Candara" charset="0"/>
              <a:sym typeface="Play"/>
            </a:endParaRPr>
          </a:p>
        </p:txBody>
      </p:sp>
      <p:sp>
        <p:nvSpPr>
          <p:cNvPr id="31" name="Shape 143">
            <a:extLst>
              <a:ext uri="{FF2B5EF4-FFF2-40B4-BE49-F238E27FC236}">
                <a16:creationId xmlns:a16="http://schemas.microsoft.com/office/drawing/2014/main" id="{CD263A31-7DBB-AF47-B6C1-5D6F19DE4546}"/>
              </a:ext>
            </a:extLst>
          </p:cNvPr>
          <p:cNvSpPr txBox="1"/>
          <p:nvPr/>
        </p:nvSpPr>
        <p:spPr>
          <a:xfrm>
            <a:off x="6096000" y="3175868"/>
            <a:ext cx="5842958" cy="885161"/>
          </a:xfrm>
          <a:prstGeom prst="rect">
            <a:avLst/>
          </a:prstGeom>
          <a:noFill/>
          <a:ln>
            <a:noFill/>
          </a:ln>
        </p:spPr>
        <p:txBody>
          <a:bodyPr spcFirstLastPara="1" wrap="square" lIns="91425" tIns="45700" rIns="91425" bIns="45700" anchor="t" anchorCtr="0">
            <a:noAutofit/>
          </a:bodyPr>
          <a:lstStyle/>
          <a:p>
            <a:r>
              <a:rPr lang="en-US" dirty="0">
                <a:solidFill>
                  <a:srgbClr val="000000"/>
                </a:solidFill>
                <a:latin typeface="Arial" panose="020B0604020202020204" pitchFamily="34" charset="0"/>
                <a:ea typeface="Candara" charset="0"/>
                <a:cs typeface="Candara" charset="0"/>
                <a:sym typeface="Play"/>
              </a:rPr>
              <a:t>HEARING</a:t>
            </a:r>
          </a:p>
          <a:p>
            <a:r>
              <a:rPr lang="en-US" dirty="0">
                <a:solidFill>
                  <a:srgbClr val="000000"/>
                </a:solidFill>
                <a:latin typeface="Arial" panose="020B0604020202020204" pitchFamily="34" charset="0"/>
                <a:ea typeface="Candara" charset="0"/>
                <a:cs typeface="Candara" charset="0"/>
                <a:sym typeface="Play"/>
              </a:rPr>
              <a:t>What does the person hear from their students? colleagues? campus partners? external sources (media, research, other)?</a:t>
            </a:r>
            <a:endParaRPr dirty="0">
              <a:solidFill>
                <a:srgbClr val="000000"/>
              </a:solidFill>
              <a:latin typeface="Arial" panose="020B0604020202020204" pitchFamily="34" charset="0"/>
              <a:ea typeface="Candara" charset="0"/>
              <a:cs typeface="Candara" charset="0"/>
              <a:sym typeface="Play"/>
            </a:endParaRPr>
          </a:p>
        </p:txBody>
      </p:sp>
      <p:sp>
        <p:nvSpPr>
          <p:cNvPr id="32" name="Shape 143">
            <a:extLst>
              <a:ext uri="{FF2B5EF4-FFF2-40B4-BE49-F238E27FC236}">
                <a16:creationId xmlns:a16="http://schemas.microsoft.com/office/drawing/2014/main" id="{3450C67B-9C03-75A6-96A4-A23941953E4F}"/>
              </a:ext>
            </a:extLst>
          </p:cNvPr>
          <p:cNvSpPr txBox="1"/>
          <p:nvPr/>
        </p:nvSpPr>
        <p:spPr>
          <a:xfrm>
            <a:off x="6096000" y="4555020"/>
            <a:ext cx="5842958" cy="885161"/>
          </a:xfrm>
          <a:prstGeom prst="rect">
            <a:avLst/>
          </a:prstGeom>
          <a:noFill/>
          <a:ln>
            <a:noFill/>
          </a:ln>
        </p:spPr>
        <p:txBody>
          <a:bodyPr spcFirstLastPara="1" wrap="square" lIns="91425" tIns="45700" rIns="91425" bIns="45700" anchor="t" anchorCtr="0">
            <a:noAutofit/>
          </a:bodyPr>
          <a:lstStyle/>
          <a:p>
            <a:r>
              <a:rPr lang="en-US" dirty="0">
                <a:solidFill>
                  <a:srgbClr val="000000"/>
                </a:solidFill>
                <a:latin typeface="Arial" panose="020B0604020202020204" pitchFamily="34" charset="0"/>
                <a:ea typeface="Candara" charset="0"/>
                <a:cs typeface="Candara" charset="0"/>
                <a:sym typeface="Play"/>
              </a:rPr>
              <a:t>DOING</a:t>
            </a:r>
          </a:p>
          <a:p>
            <a:r>
              <a:rPr lang="en-US" dirty="0">
                <a:solidFill>
                  <a:srgbClr val="000000"/>
                </a:solidFill>
                <a:latin typeface="Arial" panose="020B0604020202020204" pitchFamily="34" charset="0"/>
                <a:ea typeface="Candara" charset="0"/>
                <a:cs typeface="Candara" charset="0"/>
                <a:sym typeface="Play"/>
              </a:rPr>
              <a:t>What does the person do now? What possibilities might we imagine them doing in the future?</a:t>
            </a:r>
            <a:endParaRPr dirty="0">
              <a:solidFill>
                <a:srgbClr val="000000"/>
              </a:solidFill>
              <a:latin typeface="Arial" panose="020B0604020202020204" pitchFamily="34" charset="0"/>
              <a:ea typeface="Candara" charset="0"/>
              <a:cs typeface="Candara" charset="0"/>
              <a:sym typeface="Play"/>
            </a:endParaRPr>
          </a:p>
        </p:txBody>
      </p:sp>
      <p:sp>
        <p:nvSpPr>
          <p:cNvPr id="33" name="Shape 143">
            <a:extLst>
              <a:ext uri="{FF2B5EF4-FFF2-40B4-BE49-F238E27FC236}">
                <a16:creationId xmlns:a16="http://schemas.microsoft.com/office/drawing/2014/main" id="{55CD6828-4632-7F55-C4EF-8EB478C5ADC7}"/>
              </a:ext>
            </a:extLst>
          </p:cNvPr>
          <p:cNvSpPr txBox="1"/>
          <p:nvPr/>
        </p:nvSpPr>
        <p:spPr>
          <a:xfrm>
            <a:off x="6096000" y="5606365"/>
            <a:ext cx="5257800" cy="885161"/>
          </a:xfrm>
          <a:prstGeom prst="rect">
            <a:avLst/>
          </a:prstGeom>
          <a:noFill/>
          <a:ln>
            <a:noFill/>
          </a:ln>
        </p:spPr>
        <p:txBody>
          <a:bodyPr spcFirstLastPara="1" wrap="square" lIns="91425" tIns="45700" rIns="91425" bIns="45700" anchor="t" anchorCtr="0">
            <a:noAutofit/>
          </a:bodyPr>
          <a:lstStyle/>
          <a:p>
            <a:r>
              <a:rPr lang="en-US" dirty="0">
                <a:solidFill>
                  <a:srgbClr val="000000"/>
                </a:solidFill>
                <a:latin typeface="Arial" panose="020B0604020202020204" pitchFamily="34" charset="0"/>
                <a:ea typeface="Candara" charset="0"/>
                <a:cs typeface="Candara" charset="0"/>
                <a:sym typeface="Play"/>
              </a:rPr>
              <a:t>SAYING</a:t>
            </a:r>
          </a:p>
          <a:p>
            <a:r>
              <a:rPr lang="en-US" dirty="0">
                <a:solidFill>
                  <a:srgbClr val="000000"/>
                </a:solidFill>
                <a:latin typeface="Arial" panose="020B0604020202020204" pitchFamily="34" charset="0"/>
                <a:ea typeface="Candara" charset="0"/>
                <a:cs typeface="Candara" charset="0"/>
                <a:sym typeface="Play"/>
              </a:rPr>
              <a:t>What do we hear the person saying?</a:t>
            </a:r>
          </a:p>
          <a:p>
            <a:r>
              <a:rPr lang="en-US" dirty="0">
                <a:solidFill>
                  <a:srgbClr val="000000"/>
                </a:solidFill>
                <a:latin typeface="Arial" panose="020B0604020202020204" pitchFamily="34" charset="0"/>
                <a:ea typeface="Candara" charset="0"/>
                <a:cs typeface="Candara" charset="0"/>
                <a:sym typeface="Play"/>
              </a:rPr>
              <a:t>What might we imagine them saying in the future?</a:t>
            </a:r>
            <a:endParaRPr dirty="0">
              <a:solidFill>
                <a:srgbClr val="000000"/>
              </a:solidFill>
              <a:latin typeface="Arial" panose="020B0604020202020204" pitchFamily="34" charset="0"/>
              <a:ea typeface="Candara" charset="0"/>
              <a:cs typeface="Candara" charset="0"/>
              <a:sym typeface="Play"/>
            </a:endParaRPr>
          </a:p>
        </p:txBody>
      </p:sp>
      <p:sp>
        <p:nvSpPr>
          <p:cNvPr id="40" name="TextBox 39">
            <a:extLst>
              <a:ext uri="{FF2B5EF4-FFF2-40B4-BE49-F238E27FC236}">
                <a16:creationId xmlns:a16="http://schemas.microsoft.com/office/drawing/2014/main" id="{84149438-8B7A-5242-E98F-349DEAB71914}"/>
              </a:ext>
            </a:extLst>
          </p:cNvPr>
          <p:cNvSpPr txBox="1"/>
          <p:nvPr/>
        </p:nvSpPr>
        <p:spPr>
          <a:xfrm>
            <a:off x="6096000" y="328935"/>
            <a:ext cx="6096000" cy="4493538"/>
          </a:xfrm>
          <a:prstGeom prst="rect">
            <a:avLst/>
          </a:prstGeom>
          <a:noFill/>
        </p:spPr>
        <p:txBody>
          <a:bodyPr wrap="square">
            <a:spAutoFit/>
          </a:bodyPr>
          <a:lstStyle/>
          <a:p>
            <a:pPr marL="0" indent="0">
              <a:buNone/>
            </a:pPr>
            <a:r>
              <a:rPr lang="en-US" sz="2200" dirty="0">
                <a:solidFill>
                  <a:srgbClr val="C00000"/>
                </a:solidFill>
                <a:sym typeface="Wingdings" pitchFamily="2" charset="2"/>
              </a:rPr>
              <a:t>Before we begin:</a:t>
            </a:r>
          </a:p>
          <a:p>
            <a:pPr marL="0" indent="0">
              <a:buNone/>
            </a:pPr>
            <a:r>
              <a:rPr lang="en-US" sz="2200" dirty="0">
                <a:sym typeface="Wingdings" pitchFamily="2" charset="2"/>
              </a:rPr>
              <a:t>1) Don’t stress too much. Just note what you observe. </a:t>
            </a:r>
          </a:p>
          <a:p>
            <a:pPr marL="0" indent="0">
              <a:buNone/>
            </a:pPr>
            <a:r>
              <a:rPr lang="en-US" sz="2200" dirty="0">
                <a:sym typeface="Wingdings" pitchFamily="2" charset="2"/>
              </a:rPr>
              <a:t>2) Some wording suggestions to go deeper, if a pause invites it.</a:t>
            </a:r>
            <a:endParaRPr lang="en-US" sz="2200" dirty="0">
              <a:solidFill>
                <a:srgbClr val="000000"/>
              </a:solidFill>
              <a:ea typeface="Candara" charset="0"/>
              <a:cs typeface="Candara" charset="0"/>
              <a:sym typeface="Play"/>
            </a:endParaRPr>
          </a:p>
          <a:p>
            <a:pPr marL="457200" indent="-457200">
              <a:buFont typeface="Arial" panose="020B0604020202020204" pitchFamily="34" charset="0"/>
              <a:buChar char="•"/>
            </a:pPr>
            <a:r>
              <a:rPr lang="en-US" sz="2200" dirty="0">
                <a:solidFill>
                  <a:srgbClr val="000000"/>
                </a:solidFill>
                <a:ea typeface="Candara" charset="0"/>
                <a:cs typeface="Candara" charset="0"/>
                <a:sym typeface="Play"/>
              </a:rPr>
              <a:t>Tell me more…</a:t>
            </a:r>
          </a:p>
          <a:p>
            <a:pPr marL="457200" indent="-457200">
              <a:buFont typeface="Arial" panose="020B0604020202020204" pitchFamily="34" charset="0"/>
              <a:buChar char="•"/>
            </a:pPr>
            <a:r>
              <a:rPr lang="en-US" sz="2200" dirty="0">
                <a:solidFill>
                  <a:srgbClr val="000000"/>
                </a:solidFill>
                <a:ea typeface="Candara" charset="0"/>
                <a:cs typeface="Candara" charset="0"/>
                <a:sym typeface="Play"/>
              </a:rPr>
              <a:t>Can you say more about that?</a:t>
            </a:r>
          </a:p>
          <a:p>
            <a:pPr marL="457200" indent="-457200">
              <a:buFont typeface="Arial" panose="020B0604020202020204" pitchFamily="34" charset="0"/>
              <a:buChar char="•"/>
            </a:pPr>
            <a:r>
              <a:rPr lang="en-US" sz="2200" dirty="0">
                <a:solidFill>
                  <a:srgbClr val="000000"/>
                </a:solidFill>
                <a:ea typeface="Candara" charset="0"/>
                <a:cs typeface="Candara" charset="0"/>
                <a:sym typeface="Play"/>
              </a:rPr>
              <a:t>Paint me a picture.</a:t>
            </a:r>
          </a:p>
          <a:p>
            <a:pPr marL="457200" indent="-457200">
              <a:buFont typeface="Arial" panose="020B0604020202020204" pitchFamily="34" charset="0"/>
              <a:buChar char="•"/>
            </a:pPr>
            <a:r>
              <a:rPr lang="en-US" sz="2200" dirty="0">
                <a:solidFill>
                  <a:srgbClr val="000000"/>
                </a:solidFill>
                <a:ea typeface="Candara" charset="0"/>
                <a:cs typeface="Candara" charset="0"/>
                <a:sym typeface="Play"/>
              </a:rPr>
              <a:t>Tell me a quick story about that.</a:t>
            </a:r>
          </a:p>
          <a:p>
            <a:pPr marL="0" indent="0">
              <a:buNone/>
            </a:pPr>
            <a:r>
              <a:rPr lang="en-US" sz="2200" dirty="0">
                <a:solidFill>
                  <a:srgbClr val="000000"/>
                </a:solidFill>
                <a:ea typeface="Candara" charset="0"/>
                <a:cs typeface="Candara" charset="0"/>
                <a:sym typeface="Play"/>
              </a:rPr>
              <a:t>3) Listening: </a:t>
            </a:r>
          </a:p>
          <a:p>
            <a:r>
              <a:rPr lang="en-US" sz="2200" dirty="0">
                <a:solidFill>
                  <a:srgbClr val="000000"/>
                </a:solidFill>
                <a:ea typeface="Candara" charset="0"/>
                <a:cs typeface="Candara" charset="0"/>
                <a:sym typeface="Play"/>
              </a:rPr>
              <a:t>Listen to absorb and then reflect. Do not listen to connect. </a:t>
            </a:r>
          </a:p>
          <a:p>
            <a:endParaRPr lang="en-US" sz="2200" dirty="0">
              <a:solidFill>
                <a:srgbClr val="000000"/>
              </a:solidFill>
              <a:ea typeface="Candara" charset="0"/>
              <a:cs typeface="Candara" charset="0"/>
              <a:sym typeface="Play"/>
            </a:endParaRPr>
          </a:p>
        </p:txBody>
      </p:sp>
    </p:spTree>
    <p:extLst>
      <p:ext uri="{BB962C8B-B14F-4D97-AF65-F5344CB8AC3E}">
        <p14:creationId xmlns:p14="http://schemas.microsoft.com/office/powerpoint/2010/main" val="359524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9"/>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30"/>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31"/>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2"/>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3"/>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0">
                                            <p:txEl>
                                              <p:pRg st="0" end="0"/>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0">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0">
                                            <p:txEl>
                                              <p:pRg st="2" end="2"/>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0">
                                            <p:txEl>
                                              <p:pRg st="3" end="3"/>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0">
                                            <p:txEl>
                                              <p:pRg st="4" end="4"/>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0">
                                            <p:txEl>
                                              <p:pRg st="5" end="5"/>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0">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0">
                                            <p:txEl>
                                              <p:pRg st="7" end="7"/>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0" grpId="0"/>
      <p:bldP spid="30" grpId="1"/>
      <p:bldP spid="31" grpId="0"/>
      <p:bldP spid="31" grpId="1"/>
      <p:bldP spid="32" grpId="0"/>
      <p:bldP spid="32" grpId="1"/>
      <p:bldP spid="33" grpId="0"/>
      <p:bldP spid="33" grpId="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140"/>
        <p:cNvGrpSpPr/>
        <p:nvPr/>
      </p:nvGrpSpPr>
      <p:grpSpPr>
        <a:xfrm>
          <a:off x="0" y="0"/>
          <a:ext cx="0" cy="0"/>
          <a:chOff x="0" y="0"/>
          <a:chExt cx="0" cy="0"/>
        </a:xfrm>
      </p:grpSpPr>
      <p:sp>
        <p:nvSpPr>
          <p:cNvPr id="142" name="Shape 142"/>
          <p:cNvSpPr txBox="1"/>
          <p:nvPr/>
        </p:nvSpPr>
        <p:spPr>
          <a:xfrm>
            <a:off x="2011100" y="3496406"/>
            <a:ext cx="184666" cy="369332"/>
          </a:xfrm>
          <a:prstGeom prst="rect">
            <a:avLst/>
          </a:prstGeom>
          <a:noFill/>
          <a:ln>
            <a:noFill/>
          </a:ln>
        </p:spPr>
        <p:txBody>
          <a:bodyPr spcFirstLastPara="1" wrap="square" lIns="91425" tIns="45700" rIns="91425" bIns="45700" anchor="t" anchorCtr="0">
            <a:noAutofit/>
          </a:bodyPr>
          <a:lstStyle/>
          <a:p>
            <a:endParaRPr sz="1125">
              <a:solidFill>
                <a:schemeClr val="dk1"/>
              </a:solidFill>
              <a:latin typeface="Calibri"/>
              <a:ea typeface="Calibri"/>
              <a:cs typeface="Calibri"/>
              <a:sym typeface="Calibri"/>
            </a:endParaRPr>
          </a:p>
        </p:txBody>
      </p:sp>
      <p:sp>
        <p:nvSpPr>
          <p:cNvPr id="148" name="Shape 148"/>
          <p:cNvSpPr/>
          <p:nvPr/>
        </p:nvSpPr>
        <p:spPr>
          <a:xfrm>
            <a:off x="1790700" y="642938"/>
            <a:ext cx="8681809" cy="5999619"/>
          </a:xfrm>
          <a:prstGeom prst="roundRect">
            <a:avLst>
              <a:gd name="adj" fmla="val 1291"/>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noAutofit/>
          </a:bodyPr>
          <a:lstStyle/>
          <a:p>
            <a:pPr marL="117468"/>
            <a:endParaRPr sz="1125">
              <a:solidFill>
                <a:srgbClr val="7F7F7F"/>
              </a:solidFill>
              <a:latin typeface="Arial"/>
              <a:ea typeface="Arial"/>
              <a:cs typeface="Arial"/>
              <a:sym typeface="Arial"/>
            </a:endParaRPr>
          </a:p>
        </p:txBody>
      </p:sp>
      <p:sp>
        <p:nvSpPr>
          <p:cNvPr id="13" name="Triangle 12">
            <a:extLst>
              <a:ext uri="{FF2B5EF4-FFF2-40B4-BE49-F238E27FC236}">
                <a16:creationId xmlns:a16="http://schemas.microsoft.com/office/drawing/2014/main" id="{341222DB-01DE-A14D-8B66-87A89C84BC4B}"/>
              </a:ext>
            </a:extLst>
          </p:cNvPr>
          <p:cNvSpPr/>
          <p:nvPr/>
        </p:nvSpPr>
        <p:spPr>
          <a:xfrm>
            <a:off x="6733674" y="3933089"/>
            <a:ext cx="190500" cy="262278"/>
          </a:xfrm>
          <a:prstGeom prst="triangle">
            <a:avLst>
              <a:gd name="adj"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25"/>
          </a:p>
        </p:txBody>
      </p:sp>
      <p:sp>
        <p:nvSpPr>
          <p:cNvPr id="5" name="Rectangle 4">
            <a:extLst>
              <a:ext uri="{FF2B5EF4-FFF2-40B4-BE49-F238E27FC236}">
                <a16:creationId xmlns:a16="http://schemas.microsoft.com/office/drawing/2014/main" id="{213E6D59-B411-8F45-BF60-C2908FB05223}"/>
              </a:ext>
            </a:extLst>
          </p:cNvPr>
          <p:cNvSpPr/>
          <p:nvPr/>
        </p:nvSpPr>
        <p:spPr>
          <a:xfrm rot="2132485">
            <a:off x="6630901" y="4447878"/>
            <a:ext cx="276726" cy="3296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25"/>
          </a:p>
        </p:txBody>
      </p:sp>
      <p:sp>
        <p:nvSpPr>
          <p:cNvPr id="17" name="Oval 16">
            <a:extLst>
              <a:ext uri="{FF2B5EF4-FFF2-40B4-BE49-F238E27FC236}">
                <a16:creationId xmlns:a16="http://schemas.microsoft.com/office/drawing/2014/main" id="{E2CA489F-FD63-A84A-8154-02678CE26BDC}"/>
              </a:ext>
            </a:extLst>
          </p:cNvPr>
          <p:cNvSpPr/>
          <p:nvPr/>
        </p:nvSpPr>
        <p:spPr>
          <a:xfrm rot="5400000">
            <a:off x="5534275" y="3975848"/>
            <a:ext cx="291478" cy="291507"/>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25"/>
          </a:p>
        </p:txBody>
      </p:sp>
      <p:cxnSp>
        <p:nvCxnSpPr>
          <p:cNvPr id="7" name="Straight Connector 6">
            <a:extLst>
              <a:ext uri="{FF2B5EF4-FFF2-40B4-BE49-F238E27FC236}">
                <a16:creationId xmlns:a16="http://schemas.microsoft.com/office/drawing/2014/main" id="{207F4532-C689-5A47-9A1D-D3DBA0A6A06F}"/>
              </a:ext>
            </a:extLst>
          </p:cNvPr>
          <p:cNvCxnSpPr>
            <a:cxnSpLocks/>
          </p:cNvCxnSpPr>
          <p:nvPr/>
        </p:nvCxnSpPr>
        <p:spPr>
          <a:xfrm>
            <a:off x="6019801" y="761079"/>
            <a:ext cx="76199" cy="2667921"/>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DF4A7B9-8B80-5649-960F-A66FA1FC3B7F}"/>
              </a:ext>
            </a:extLst>
          </p:cNvPr>
          <p:cNvCxnSpPr>
            <a:cxnSpLocks/>
          </p:cNvCxnSpPr>
          <p:nvPr/>
        </p:nvCxnSpPr>
        <p:spPr>
          <a:xfrm flipH="1">
            <a:off x="7315200" y="2317019"/>
            <a:ext cx="3098288" cy="1192563"/>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63A08A72-9995-2942-A185-2E538631A907}"/>
              </a:ext>
            </a:extLst>
          </p:cNvPr>
          <p:cNvCxnSpPr>
            <a:cxnSpLocks/>
          </p:cNvCxnSpPr>
          <p:nvPr/>
        </p:nvCxnSpPr>
        <p:spPr>
          <a:xfrm>
            <a:off x="1790700" y="2000250"/>
            <a:ext cx="3381373" cy="1509332"/>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4EE6600-F91B-614F-A1D7-A58B50C0172B}"/>
              </a:ext>
            </a:extLst>
          </p:cNvPr>
          <p:cNvCxnSpPr>
            <a:cxnSpLocks/>
          </p:cNvCxnSpPr>
          <p:nvPr/>
        </p:nvCxnSpPr>
        <p:spPr>
          <a:xfrm flipV="1">
            <a:off x="1809750" y="4445540"/>
            <a:ext cx="3381373" cy="1340898"/>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1A40DBC-0B3C-2B41-8E14-73F506EF0DA2}"/>
              </a:ext>
            </a:extLst>
          </p:cNvPr>
          <p:cNvCxnSpPr>
            <a:cxnSpLocks/>
          </p:cNvCxnSpPr>
          <p:nvPr/>
        </p:nvCxnSpPr>
        <p:spPr>
          <a:xfrm flipH="1" flipV="1">
            <a:off x="6544565" y="4445540"/>
            <a:ext cx="3052987" cy="2197017"/>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42" name="Shape 143">
            <a:extLst>
              <a:ext uri="{FF2B5EF4-FFF2-40B4-BE49-F238E27FC236}">
                <a16:creationId xmlns:a16="http://schemas.microsoft.com/office/drawing/2014/main" id="{7BC6D55F-3453-D94D-8898-5F8CB2A2C630}"/>
              </a:ext>
            </a:extLst>
          </p:cNvPr>
          <p:cNvSpPr txBox="1"/>
          <p:nvPr/>
        </p:nvSpPr>
        <p:spPr>
          <a:xfrm>
            <a:off x="6096000" y="758269"/>
            <a:ext cx="4130934" cy="393641"/>
          </a:xfrm>
          <a:prstGeom prst="rect">
            <a:avLst/>
          </a:prstGeom>
          <a:noFill/>
          <a:ln>
            <a:noFill/>
          </a:ln>
        </p:spPr>
        <p:txBody>
          <a:bodyPr spcFirstLastPara="1" wrap="square" lIns="91425" tIns="45700" rIns="91425" bIns="45700" anchor="t" anchorCtr="0">
            <a:noAutofit/>
          </a:bodyPr>
          <a:lstStyle/>
          <a:p>
            <a:r>
              <a:rPr lang="en-US" sz="1406" dirty="0">
                <a:solidFill>
                  <a:srgbClr val="000000"/>
                </a:solidFill>
                <a:latin typeface="Arial" panose="020B0604020202020204" pitchFamily="34" charset="0"/>
                <a:ea typeface="Candara" charset="0"/>
                <a:cs typeface="Candara" charset="0"/>
                <a:sym typeface="Play"/>
              </a:rPr>
              <a:t>THINKING</a:t>
            </a:r>
          </a:p>
          <a:p>
            <a:r>
              <a:rPr lang="en-US" sz="1125" dirty="0">
                <a:solidFill>
                  <a:srgbClr val="000000"/>
                </a:solidFill>
                <a:latin typeface="Arial" panose="020B0604020202020204" pitchFamily="34" charset="0"/>
                <a:ea typeface="Candara" charset="0"/>
                <a:cs typeface="Candara" charset="0"/>
                <a:sym typeface="Play"/>
              </a:rPr>
              <a:t>What does the person think and how might their thoughts motivate their behavior? What are their goals and areas of frustration?</a:t>
            </a:r>
            <a:endParaRPr sz="1125" dirty="0">
              <a:solidFill>
                <a:srgbClr val="000000"/>
              </a:solidFill>
              <a:latin typeface="Arial" panose="020B0604020202020204" pitchFamily="34" charset="0"/>
              <a:ea typeface="Candara" charset="0"/>
              <a:cs typeface="Candara" charset="0"/>
              <a:sym typeface="Play"/>
            </a:endParaRPr>
          </a:p>
        </p:txBody>
      </p:sp>
      <p:sp>
        <p:nvSpPr>
          <p:cNvPr id="43" name="Shape 143">
            <a:extLst>
              <a:ext uri="{FF2B5EF4-FFF2-40B4-BE49-F238E27FC236}">
                <a16:creationId xmlns:a16="http://schemas.microsoft.com/office/drawing/2014/main" id="{365B1F4D-00A5-F34D-B2FA-9CEEAC1EFAD2}"/>
              </a:ext>
            </a:extLst>
          </p:cNvPr>
          <p:cNvSpPr txBox="1"/>
          <p:nvPr/>
        </p:nvSpPr>
        <p:spPr>
          <a:xfrm>
            <a:off x="1839783" y="714375"/>
            <a:ext cx="4130934" cy="393641"/>
          </a:xfrm>
          <a:prstGeom prst="rect">
            <a:avLst/>
          </a:prstGeom>
          <a:noFill/>
          <a:ln>
            <a:noFill/>
          </a:ln>
        </p:spPr>
        <p:txBody>
          <a:bodyPr spcFirstLastPara="1" wrap="square" lIns="91425" tIns="45700" rIns="91425" bIns="45700" anchor="t" anchorCtr="0">
            <a:noAutofit/>
          </a:bodyPr>
          <a:lstStyle/>
          <a:p>
            <a:r>
              <a:rPr lang="en-US" sz="1406" dirty="0">
                <a:solidFill>
                  <a:srgbClr val="000000"/>
                </a:solidFill>
                <a:latin typeface="Arial" panose="020B0604020202020204" pitchFamily="34" charset="0"/>
                <a:ea typeface="Candara" charset="0"/>
                <a:cs typeface="Candara" charset="0"/>
                <a:sym typeface="Play"/>
              </a:rPr>
              <a:t>FEELING</a:t>
            </a:r>
          </a:p>
          <a:p>
            <a:r>
              <a:rPr lang="en-US" sz="1125" dirty="0">
                <a:solidFill>
                  <a:srgbClr val="000000"/>
                </a:solidFill>
                <a:latin typeface="Arial" panose="020B0604020202020204" pitchFamily="34" charset="0"/>
                <a:ea typeface="Candara" charset="0"/>
                <a:cs typeface="Candara" charset="0"/>
                <a:sym typeface="Play"/>
              </a:rPr>
              <a:t>What does the person feel and how might their feelings motivate their behavior?</a:t>
            </a:r>
          </a:p>
          <a:p>
            <a:r>
              <a:rPr lang="en-US" sz="1125" dirty="0">
                <a:solidFill>
                  <a:srgbClr val="000000"/>
                </a:solidFill>
                <a:latin typeface="Arial" panose="020B0604020202020204" pitchFamily="34" charset="0"/>
                <a:ea typeface="Candara" charset="0"/>
                <a:cs typeface="Candara" charset="0"/>
                <a:sym typeface="Play"/>
              </a:rPr>
              <a:t>What are their hopes, dreams, fears and concerns?</a:t>
            </a:r>
            <a:endParaRPr sz="1125" dirty="0">
              <a:solidFill>
                <a:srgbClr val="000000"/>
              </a:solidFill>
              <a:latin typeface="Arial" panose="020B0604020202020204" pitchFamily="34" charset="0"/>
              <a:ea typeface="Candara" charset="0"/>
              <a:cs typeface="Candara" charset="0"/>
              <a:sym typeface="Play"/>
            </a:endParaRPr>
          </a:p>
        </p:txBody>
      </p:sp>
      <p:sp>
        <p:nvSpPr>
          <p:cNvPr id="44" name="Shape 143">
            <a:extLst>
              <a:ext uri="{FF2B5EF4-FFF2-40B4-BE49-F238E27FC236}">
                <a16:creationId xmlns:a16="http://schemas.microsoft.com/office/drawing/2014/main" id="{FF7B9936-5101-4D4E-B395-F42ADECA763A}"/>
              </a:ext>
            </a:extLst>
          </p:cNvPr>
          <p:cNvSpPr txBox="1"/>
          <p:nvPr/>
        </p:nvSpPr>
        <p:spPr>
          <a:xfrm>
            <a:off x="1773759" y="3214688"/>
            <a:ext cx="2179117" cy="759807"/>
          </a:xfrm>
          <a:prstGeom prst="rect">
            <a:avLst/>
          </a:prstGeom>
          <a:noFill/>
          <a:ln>
            <a:noFill/>
          </a:ln>
        </p:spPr>
        <p:txBody>
          <a:bodyPr spcFirstLastPara="1" wrap="square" lIns="91425" tIns="45700" rIns="91425" bIns="45700" anchor="t" anchorCtr="0">
            <a:noAutofit/>
          </a:bodyPr>
          <a:lstStyle/>
          <a:p>
            <a:r>
              <a:rPr lang="en-US" sz="1406" dirty="0">
                <a:solidFill>
                  <a:srgbClr val="000000"/>
                </a:solidFill>
                <a:latin typeface="Arial" panose="020B0604020202020204" pitchFamily="34" charset="0"/>
                <a:ea typeface="Candara" charset="0"/>
                <a:cs typeface="Candara" charset="0"/>
                <a:sym typeface="Play"/>
              </a:rPr>
              <a:t>HEARING</a:t>
            </a:r>
          </a:p>
          <a:p>
            <a:r>
              <a:rPr lang="en-US" sz="1125" dirty="0">
                <a:solidFill>
                  <a:srgbClr val="000000"/>
                </a:solidFill>
                <a:latin typeface="Arial" panose="020B0604020202020204" pitchFamily="34" charset="0"/>
                <a:ea typeface="Candara" charset="0"/>
                <a:cs typeface="Candara" charset="0"/>
                <a:sym typeface="Play"/>
              </a:rPr>
              <a:t>What does the person hear from their students? colleagues? </a:t>
            </a:r>
          </a:p>
          <a:p>
            <a:r>
              <a:rPr lang="en-US" sz="1125" dirty="0">
                <a:solidFill>
                  <a:srgbClr val="000000"/>
                </a:solidFill>
                <a:latin typeface="Arial" panose="020B0604020202020204" pitchFamily="34" charset="0"/>
                <a:ea typeface="Candara" charset="0"/>
                <a:cs typeface="Candara" charset="0"/>
                <a:sym typeface="Play"/>
              </a:rPr>
              <a:t>campus partners? external sources (media, research, other)?</a:t>
            </a:r>
            <a:endParaRPr sz="1125" dirty="0">
              <a:solidFill>
                <a:srgbClr val="000000"/>
              </a:solidFill>
              <a:latin typeface="Arial" panose="020B0604020202020204" pitchFamily="34" charset="0"/>
              <a:ea typeface="Candara" charset="0"/>
              <a:cs typeface="Candara" charset="0"/>
              <a:sym typeface="Play"/>
            </a:endParaRPr>
          </a:p>
        </p:txBody>
      </p:sp>
      <p:sp>
        <p:nvSpPr>
          <p:cNvPr id="45" name="Shape 143">
            <a:extLst>
              <a:ext uri="{FF2B5EF4-FFF2-40B4-BE49-F238E27FC236}">
                <a16:creationId xmlns:a16="http://schemas.microsoft.com/office/drawing/2014/main" id="{6C476C4B-1AFA-1344-B443-4B1FEBA1CFDF}"/>
              </a:ext>
            </a:extLst>
          </p:cNvPr>
          <p:cNvSpPr txBox="1"/>
          <p:nvPr/>
        </p:nvSpPr>
        <p:spPr>
          <a:xfrm>
            <a:off x="2095504" y="6072188"/>
            <a:ext cx="6902432" cy="885161"/>
          </a:xfrm>
          <a:prstGeom prst="rect">
            <a:avLst/>
          </a:prstGeom>
          <a:noFill/>
          <a:ln>
            <a:noFill/>
          </a:ln>
        </p:spPr>
        <p:txBody>
          <a:bodyPr spcFirstLastPara="1" wrap="square" lIns="91425" tIns="45700" rIns="91425" bIns="45700" anchor="t" anchorCtr="0">
            <a:noAutofit/>
          </a:bodyPr>
          <a:lstStyle/>
          <a:p>
            <a:r>
              <a:rPr lang="en-US" sz="1406" dirty="0">
                <a:solidFill>
                  <a:srgbClr val="000000"/>
                </a:solidFill>
                <a:latin typeface="Arial" panose="020B0604020202020204" pitchFamily="34" charset="0"/>
                <a:ea typeface="Candara" charset="0"/>
                <a:cs typeface="Candara" charset="0"/>
                <a:sym typeface="Play"/>
              </a:rPr>
              <a:t>DOING</a:t>
            </a:r>
          </a:p>
          <a:p>
            <a:r>
              <a:rPr lang="en-US" sz="1125" dirty="0">
                <a:solidFill>
                  <a:srgbClr val="000000"/>
                </a:solidFill>
                <a:latin typeface="Arial" panose="020B0604020202020204" pitchFamily="34" charset="0"/>
                <a:ea typeface="Candara" charset="0"/>
                <a:cs typeface="Candara" charset="0"/>
                <a:sym typeface="Play"/>
              </a:rPr>
              <a:t>What does the person do now? What possibilities might we imagine them doing in the future?</a:t>
            </a:r>
            <a:endParaRPr sz="1125" dirty="0">
              <a:solidFill>
                <a:srgbClr val="000000"/>
              </a:solidFill>
              <a:latin typeface="Arial" panose="020B0604020202020204" pitchFamily="34" charset="0"/>
              <a:ea typeface="Candara" charset="0"/>
              <a:cs typeface="Candara" charset="0"/>
              <a:sym typeface="Play"/>
            </a:endParaRPr>
          </a:p>
        </p:txBody>
      </p:sp>
      <p:sp>
        <p:nvSpPr>
          <p:cNvPr id="46" name="Shape 143">
            <a:extLst>
              <a:ext uri="{FF2B5EF4-FFF2-40B4-BE49-F238E27FC236}">
                <a16:creationId xmlns:a16="http://schemas.microsoft.com/office/drawing/2014/main" id="{9D6C79A8-337B-D648-ABA6-F2D6CF4ADEF3}"/>
              </a:ext>
            </a:extLst>
          </p:cNvPr>
          <p:cNvSpPr txBox="1"/>
          <p:nvPr/>
        </p:nvSpPr>
        <p:spPr>
          <a:xfrm>
            <a:off x="8075294" y="3941577"/>
            <a:ext cx="2337029" cy="885161"/>
          </a:xfrm>
          <a:prstGeom prst="rect">
            <a:avLst/>
          </a:prstGeom>
          <a:noFill/>
          <a:ln>
            <a:noFill/>
          </a:ln>
        </p:spPr>
        <p:txBody>
          <a:bodyPr spcFirstLastPara="1" wrap="square" lIns="91425" tIns="45700" rIns="91425" bIns="45700" anchor="t" anchorCtr="0">
            <a:noAutofit/>
          </a:bodyPr>
          <a:lstStyle/>
          <a:p>
            <a:pPr algn="r"/>
            <a:r>
              <a:rPr lang="en-US" sz="1406" dirty="0">
                <a:solidFill>
                  <a:srgbClr val="000000"/>
                </a:solidFill>
                <a:latin typeface="Arial" panose="020B0604020202020204" pitchFamily="34" charset="0"/>
                <a:ea typeface="Candara" charset="0"/>
                <a:cs typeface="Candara" charset="0"/>
                <a:sym typeface="Play"/>
              </a:rPr>
              <a:t>SAYING</a:t>
            </a:r>
          </a:p>
          <a:p>
            <a:pPr algn="r"/>
            <a:r>
              <a:rPr lang="en-US" sz="1125" dirty="0">
                <a:solidFill>
                  <a:srgbClr val="000000"/>
                </a:solidFill>
                <a:latin typeface="Arial" panose="020B0604020202020204" pitchFamily="34" charset="0"/>
                <a:ea typeface="Candara" charset="0"/>
                <a:cs typeface="Candara" charset="0"/>
                <a:sym typeface="Play"/>
              </a:rPr>
              <a:t>What do we hear the person saying?</a:t>
            </a:r>
          </a:p>
          <a:p>
            <a:pPr algn="r"/>
            <a:r>
              <a:rPr lang="en-US" sz="1125" dirty="0">
                <a:solidFill>
                  <a:srgbClr val="000000"/>
                </a:solidFill>
                <a:latin typeface="Arial" panose="020B0604020202020204" pitchFamily="34" charset="0"/>
                <a:ea typeface="Candara" charset="0"/>
                <a:cs typeface="Candara" charset="0"/>
                <a:sym typeface="Play"/>
              </a:rPr>
              <a:t>What might we imagine them saying in the future?</a:t>
            </a:r>
            <a:endParaRPr sz="1125" dirty="0">
              <a:solidFill>
                <a:srgbClr val="000000"/>
              </a:solidFill>
              <a:latin typeface="Arial" panose="020B0604020202020204" pitchFamily="34" charset="0"/>
              <a:ea typeface="Candara" charset="0"/>
              <a:cs typeface="Candara" charset="0"/>
              <a:sym typeface="Play"/>
            </a:endParaRPr>
          </a:p>
        </p:txBody>
      </p:sp>
      <p:sp>
        <p:nvSpPr>
          <p:cNvPr id="2" name="Shape 141">
            <a:extLst>
              <a:ext uri="{FF2B5EF4-FFF2-40B4-BE49-F238E27FC236}">
                <a16:creationId xmlns:a16="http://schemas.microsoft.com/office/drawing/2014/main" id="{2D53F031-943D-4DEC-4945-AA52533DB4CB}"/>
              </a:ext>
            </a:extLst>
          </p:cNvPr>
          <p:cNvSpPr/>
          <p:nvPr/>
        </p:nvSpPr>
        <p:spPr>
          <a:xfrm>
            <a:off x="1773759" y="210919"/>
            <a:ext cx="8932342" cy="646331"/>
          </a:xfrm>
          <a:prstGeom prst="rect">
            <a:avLst/>
          </a:prstGeom>
          <a:noFill/>
          <a:ln>
            <a:noFill/>
          </a:ln>
        </p:spPr>
        <p:txBody>
          <a:bodyPr spcFirstLastPara="1" wrap="square" lIns="91425" tIns="45700" rIns="91425" bIns="45700" anchor="t" anchorCtr="0">
            <a:noAutofit/>
          </a:bodyPr>
          <a:lstStyle/>
          <a:p>
            <a:r>
              <a:rPr lang="en-US" sz="2250" b="1" dirty="0">
                <a:solidFill>
                  <a:srgbClr val="000000"/>
                </a:solidFill>
                <a:latin typeface="Neutraface 2 Text" charset="0"/>
                <a:ea typeface="Neutraface 2 Text" charset="0"/>
                <a:cs typeface="Neutraface 2 Text" charset="0"/>
                <a:sym typeface="Play"/>
              </a:rPr>
              <a:t>DESIGNING FOR WELL-BEING: Interviewer Empathy Map</a:t>
            </a:r>
            <a:endParaRPr sz="2250" b="1" dirty="0">
              <a:solidFill>
                <a:srgbClr val="000000"/>
              </a:solidFill>
              <a:latin typeface="Neutraface 2 Text" charset="0"/>
              <a:ea typeface="Neutraface 2 Text" charset="0"/>
              <a:cs typeface="Neutraface 2 Text" charset="0"/>
              <a:sym typeface="Play"/>
            </a:endParaRPr>
          </a:p>
        </p:txBody>
      </p:sp>
      <p:sp>
        <p:nvSpPr>
          <p:cNvPr id="6" name="Shape 143">
            <a:extLst>
              <a:ext uri="{FF2B5EF4-FFF2-40B4-BE49-F238E27FC236}">
                <a16:creationId xmlns:a16="http://schemas.microsoft.com/office/drawing/2014/main" id="{91F931CF-80CE-B254-6C33-CAB4BD0D35BF}"/>
              </a:ext>
            </a:extLst>
          </p:cNvPr>
          <p:cNvSpPr txBox="1"/>
          <p:nvPr/>
        </p:nvSpPr>
        <p:spPr>
          <a:xfrm>
            <a:off x="5013986" y="3509582"/>
            <a:ext cx="2439326" cy="982027"/>
          </a:xfrm>
          <a:prstGeom prst="rect">
            <a:avLst/>
          </a:prstGeom>
          <a:noFill/>
          <a:ln>
            <a:noFill/>
          </a:ln>
        </p:spPr>
        <p:txBody>
          <a:bodyPr spcFirstLastPara="1" wrap="square" lIns="91425" tIns="45700" rIns="91425" bIns="45700" anchor="t" anchorCtr="0">
            <a:noAutofit/>
          </a:bodyPr>
          <a:lstStyle/>
          <a:p>
            <a:r>
              <a:rPr lang="en-US" sz="1200" dirty="0">
                <a:solidFill>
                  <a:srgbClr val="000000"/>
                </a:solidFill>
                <a:latin typeface="Arial" panose="020B0604020202020204" pitchFamily="34" charset="0"/>
                <a:ea typeface="Candara" charset="0"/>
                <a:cs typeface="Candara" charset="0"/>
                <a:sym typeface="Play"/>
              </a:rPr>
              <a:t>Tell me more…</a:t>
            </a:r>
          </a:p>
          <a:p>
            <a:r>
              <a:rPr lang="en-US" sz="1200" dirty="0">
                <a:solidFill>
                  <a:srgbClr val="000000"/>
                </a:solidFill>
                <a:latin typeface="Arial" panose="020B0604020202020204" pitchFamily="34" charset="0"/>
                <a:ea typeface="Candara" charset="0"/>
                <a:cs typeface="Candara" charset="0"/>
                <a:sym typeface="Play"/>
              </a:rPr>
              <a:t>Can you say more about that?</a:t>
            </a:r>
          </a:p>
          <a:p>
            <a:r>
              <a:rPr lang="en-US" sz="1200" dirty="0">
                <a:solidFill>
                  <a:srgbClr val="000000"/>
                </a:solidFill>
                <a:latin typeface="Arial" panose="020B0604020202020204" pitchFamily="34" charset="0"/>
                <a:ea typeface="Candara" charset="0"/>
                <a:cs typeface="Candara" charset="0"/>
                <a:sym typeface="Play"/>
              </a:rPr>
              <a:t>Paint me a picture.</a:t>
            </a:r>
          </a:p>
          <a:p>
            <a:r>
              <a:rPr lang="en-US" sz="1200" dirty="0">
                <a:solidFill>
                  <a:srgbClr val="000000"/>
                </a:solidFill>
                <a:latin typeface="Arial" panose="020B0604020202020204" pitchFamily="34" charset="0"/>
                <a:ea typeface="Candara" charset="0"/>
                <a:cs typeface="Candara" charset="0"/>
                <a:sym typeface="Play"/>
              </a:rPr>
              <a:t>Tell me a quick story.</a:t>
            </a:r>
            <a:endParaRPr sz="1200" dirty="0">
              <a:solidFill>
                <a:srgbClr val="000000"/>
              </a:solidFill>
              <a:latin typeface="Arial" panose="020B0604020202020204" pitchFamily="34" charset="0"/>
              <a:ea typeface="Candara" charset="0"/>
              <a:cs typeface="Candara" charset="0"/>
              <a:sym typeface="Play"/>
            </a:endParaRPr>
          </a:p>
        </p:txBody>
      </p:sp>
      <p:sp>
        <p:nvSpPr>
          <p:cNvPr id="10" name="Rounded Rectangle 9">
            <a:extLst>
              <a:ext uri="{FF2B5EF4-FFF2-40B4-BE49-F238E27FC236}">
                <a16:creationId xmlns:a16="http://schemas.microsoft.com/office/drawing/2014/main" id="{6108A188-683E-2453-DE3E-A9764B03BF1E}"/>
              </a:ext>
            </a:extLst>
          </p:cNvPr>
          <p:cNvSpPr/>
          <p:nvPr/>
        </p:nvSpPr>
        <p:spPr>
          <a:xfrm>
            <a:off x="5013986" y="3496407"/>
            <a:ext cx="2367889" cy="949133"/>
          </a:xfrm>
          <a:prstGeom prst="roundRect">
            <a:avLst/>
          </a:prstGeom>
          <a:noFill/>
          <a:ln>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88"/>
          </a:p>
        </p:txBody>
      </p:sp>
    </p:spTree>
    <p:extLst>
      <p:ext uri="{BB962C8B-B14F-4D97-AF65-F5344CB8AC3E}">
        <p14:creationId xmlns:p14="http://schemas.microsoft.com/office/powerpoint/2010/main" val="4282098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AA9999EE-4C32-0F43-9BDE-C41D7327631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t="15730"/>
          <a:stretch/>
        </p:blipFill>
        <p:spPr bwMode="auto">
          <a:xfrm>
            <a:off x="-300890" y="-1115942"/>
            <a:ext cx="14175916" cy="79739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7EB8B10-0ABB-5445-8A50-84B733696103}"/>
              </a:ext>
            </a:extLst>
          </p:cNvPr>
          <p:cNvSpPr txBox="1"/>
          <p:nvPr/>
        </p:nvSpPr>
        <p:spPr>
          <a:xfrm>
            <a:off x="1207698" y="2431423"/>
            <a:ext cx="10727871" cy="879212"/>
          </a:xfrm>
          <a:prstGeom prst="rect">
            <a:avLst/>
          </a:prstGeom>
          <a:effectLst>
            <a:outerShdw blurRad="50800" dist="38100" dir="2700000" algn="tl" rotWithShape="0">
              <a:prstClr val="black">
                <a:alpha val="40000"/>
              </a:prstClr>
            </a:outerShdw>
          </a:effectLst>
        </p:spPr>
        <p:txBody>
          <a:bodyPr vert="horz" lIns="91440" tIns="45720" rIns="91440" bIns="45720" rtlCol="0" anchor="b">
            <a:noAutofit/>
          </a:bodyPr>
          <a:lstStyle/>
          <a:p>
            <a:pPr algn="ctr" defTabSz="914400">
              <a:lnSpc>
                <a:spcPct val="90000"/>
              </a:lnSpc>
              <a:spcBef>
                <a:spcPct val="0"/>
              </a:spcBef>
              <a:spcAft>
                <a:spcPts val="600"/>
              </a:spcAft>
            </a:pPr>
            <a:r>
              <a:rPr lang="en-US" sz="5500" dirty="0">
                <a:solidFill>
                  <a:schemeClr val="bg1"/>
                </a:solidFill>
                <a:latin typeface="Arial" panose="020B0604020202020204" pitchFamily="34" charset="0"/>
                <a:ea typeface="ヒラギノ角ゴ ProN W3" charset="0"/>
              </a:rPr>
              <a:t>BEFORE WE MEET AGAIN ... </a:t>
            </a:r>
            <a:r>
              <a:rPr lang="en-US" sz="5500" dirty="0">
                <a:solidFill>
                  <a:schemeClr val="bg1"/>
                </a:solidFill>
                <a:latin typeface="Arial" panose="020B0604020202020204" pitchFamily="34" charset="0"/>
                <a:ea typeface="ヒラギノ角ゴ ProN W3" charset="0"/>
                <a:sym typeface="Wingdings" pitchFamily="2" charset="2"/>
              </a:rPr>
              <a:t> </a:t>
            </a:r>
            <a:endParaRPr lang="en-US" sz="5500" dirty="0">
              <a:solidFill>
                <a:schemeClr val="bg1"/>
              </a:solidFill>
              <a:latin typeface="Arial" panose="020B0604020202020204" pitchFamily="34" charset="0"/>
              <a:ea typeface="ヒラギノ角ゴ ProN W3" charset="0"/>
            </a:endParaRPr>
          </a:p>
        </p:txBody>
      </p:sp>
    </p:spTree>
    <p:extLst>
      <p:ext uri="{BB962C8B-B14F-4D97-AF65-F5344CB8AC3E}">
        <p14:creationId xmlns:p14="http://schemas.microsoft.com/office/powerpoint/2010/main" val="3580812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862CA-F911-8F08-E7A5-29C97D945CEC}"/>
            </a:ext>
          </a:extLst>
        </p:cNvPr>
        <p:cNvGrpSpPr/>
        <p:nvPr/>
      </p:nvGrpSpPr>
      <p:grpSpPr>
        <a:xfrm>
          <a:off x="0" y="0"/>
          <a:ext cx="0" cy="0"/>
          <a:chOff x="0" y="0"/>
          <a:chExt cx="0" cy="0"/>
        </a:xfrm>
      </p:grpSpPr>
      <p:sp>
        <p:nvSpPr>
          <p:cNvPr id="41" name="Rectangle 1">
            <a:extLst>
              <a:ext uri="{FF2B5EF4-FFF2-40B4-BE49-F238E27FC236}">
                <a16:creationId xmlns:a16="http://schemas.microsoft.com/office/drawing/2014/main" id="{82E40EA9-E646-E002-1B60-39197557B143}"/>
              </a:ext>
            </a:extLst>
          </p:cNvPr>
          <p:cNvSpPr txBox="1">
            <a:spLocks noChangeArrowheads="1"/>
          </p:cNvSpPr>
          <p:nvPr/>
        </p:nvSpPr>
        <p:spPr>
          <a:xfrm>
            <a:off x="366844" y="1616966"/>
            <a:ext cx="2832337" cy="1858544"/>
          </a:xfrm>
          <a:prstGeom prst="rect">
            <a:avLst/>
          </a:prstGeom>
        </p:spPr>
        <p:txBody>
          <a:bodyPr vert="horz" lIns="0" tIns="0" rIns="0" bIns="0" rtlCol="0" anchor="t" anchorCtr="0">
            <a:noAutofit/>
          </a:bodyPr>
          <a:lstStyle>
            <a:lvl1pPr algn="ctr" defTabSz="725759" rtl="0" eaLnBrk="1" latinLnBrk="0" hangingPunct="1">
              <a:spcBef>
                <a:spcPct val="0"/>
              </a:spcBef>
              <a:buNone/>
              <a:defRPr sz="7000" kern="1200">
                <a:solidFill>
                  <a:schemeClr val="tx1"/>
                </a:solidFill>
                <a:latin typeface="Arial"/>
                <a:ea typeface="+mj-ea"/>
                <a:cs typeface="Arial"/>
              </a:defRPr>
            </a:lvl1pPr>
          </a:lstStyle>
          <a:p>
            <a:pPr marL="0" marR="0" lvl="0" indent="0" algn="l" defTabSz="725759" rtl="0" eaLnBrk="1" fontAlgn="auto" latinLnBrk="0" hangingPunct="1">
              <a:lnSpc>
                <a:spcPct val="100000"/>
              </a:lnSpc>
              <a:spcBef>
                <a:spcPct val="0"/>
              </a:spcBef>
              <a:spcAft>
                <a:spcPts val="0"/>
              </a:spcAft>
              <a:buClrTx/>
              <a:buSzTx/>
              <a:buFontTx/>
              <a:buNone/>
              <a:tabLst/>
              <a:defRPr/>
            </a:pPr>
            <a:r>
              <a:rPr kumimoji="0" lang="en-US" sz="3000" u="none" strike="noStrike" kern="1200" cap="none" spc="0" normalizeH="0" baseline="0" noProof="0" dirty="0">
                <a:ln>
                  <a:noFill/>
                </a:ln>
                <a:solidFill>
                  <a:srgbClr val="00AFF0"/>
                </a:solidFill>
                <a:effectLst/>
                <a:uLnTx/>
                <a:uFillTx/>
                <a:latin typeface="Arial" panose="020B0604020202020204" pitchFamily="34" charset="0"/>
                <a:ea typeface="ヒラギノ角ゴ ProN W3" charset="0"/>
                <a:cs typeface="Arial" panose="020B0604020202020204" pitchFamily="34" charset="0"/>
              </a:rPr>
              <a:t>INDIVIDUAL REFLECTION.</a:t>
            </a:r>
            <a:endParaRPr kumimoji="0" lang="en-US" sz="3000" b="0" i="0" u="none" strike="noStrike" kern="1200" cap="none" spc="0" normalizeH="0" baseline="0" noProof="0" dirty="0">
              <a:ln>
                <a:noFill/>
              </a:ln>
              <a:solidFill>
                <a:srgbClr val="00AFF0"/>
              </a:solidFill>
              <a:effectLst/>
              <a:uLnTx/>
              <a:uFillTx/>
              <a:latin typeface="DINPro-Bold"/>
              <a:ea typeface="ヒラギノ角ゴ ProN W3" charset="0"/>
              <a:cs typeface="DINPro-Bold"/>
            </a:endParaRPr>
          </a:p>
        </p:txBody>
      </p:sp>
      <p:sp>
        <p:nvSpPr>
          <p:cNvPr id="11" name="TextBox 10">
            <a:extLst>
              <a:ext uri="{FF2B5EF4-FFF2-40B4-BE49-F238E27FC236}">
                <a16:creationId xmlns:a16="http://schemas.microsoft.com/office/drawing/2014/main" id="{45F9B22C-3071-0BFD-673E-752046490957}"/>
              </a:ext>
            </a:extLst>
          </p:cNvPr>
          <p:cNvSpPr txBox="1"/>
          <p:nvPr/>
        </p:nvSpPr>
        <p:spPr>
          <a:xfrm>
            <a:off x="237277" y="2700442"/>
            <a:ext cx="2599281" cy="1938992"/>
          </a:xfrm>
          <a:prstGeom prst="rect">
            <a:avLst/>
          </a:prstGeom>
          <a:noFill/>
        </p:spPr>
        <p:txBody>
          <a:bodyPr wrap="square" rtlCol="0">
            <a:spAutoFit/>
          </a:bodyPr>
          <a:lstStyle/>
          <a:p>
            <a:pPr marL="0" marR="0" lvl="0" indent="0" algn="l" defTabSz="914324"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Throughout the day, take notes here if something captures your attention. </a:t>
            </a:r>
          </a:p>
        </p:txBody>
      </p:sp>
      <p:grpSp>
        <p:nvGrpSpPr>
          <p:cNvPr id="2" name="Group 1">
            <a:extLst>
              <a:ext uri="{FF2B5EF4-FFF2-40B4-BE49-F238E27FC236}">
                <a16:creationId xmlns:a16="http://schemas.microsoft.com/office/drawing/2014/main" id="{586AEEDC-7E99-2CC3-5C00-2A3F23603591}"/>
              </a:ext>
            </a:extLst>
          </p:cNvPr>
          <p:cNvGrpSpPr/>
          <p:nvPr/>
        </p:nvGrpSpPr>
        <p:grpSpPr>
          <a:xfrm>
            <a:off x="3039228" y="122241"/>
            <a:ext cx="9572625" cy="6516232"/>
            <a:chOff x="1738062" y="45760"/>
            <a:chExt cx="9377050" cy="6521342"/>
          </a:xfrm>
        </p:grpSpPr>
        <p:sp>
          <p:nvSpPr>
            <p:cNvPr id="3" name="TextBox 2">
              <a:extLst>
                <a:ext uri="{FF2B5EF4-FFF2-40B4-BE49-F238E27FC236}">
                  <a16:creationId xmlns:a16="http://schemas.microsoft.com/office/drawing/2014/main" id="{307170A0-9CDC-E627-CEAF-F4FBB66E2BB1}"/>
                </a:ext>
              </a:extLst>
            </p:cNvPr>
            <p:cNvSpPr txBox="1"/>
            <p:nvPr/>
          </p:nvSpPr>
          <p:spPr>
            <a:xfrm>
              <a:off x="2113533" y="58982"/>
              <a:ext cx="9001579" cy="325760"/>
            </a:xfrm>
            <a:prstGeom prst="rect">
              <a:avLst/>
            </a:prstGeom>
            <a:noFill/>
          </p:spPr>
          <p:txBody>
            <a:bodyPr wrap="square" lIns="30635" tIns="15319" rIns="30635" bIns="15319" rtlCol="0">
              <a:spAutoFit/>
            </a:bodyPr>
            <a:lstStyle/>
            <a:p>
              <a:pPr defTabSz="863513">
                <a:defRPr/>
              </a:pPr>
              <a:r>
                <a:rPr lang="en-US" sz="1914" dirty="0">
                  <a:solidFill>
                    <a:prstClr val="black"/>
                  </a:solidFill>
                  <a:latin typeface="Avenir Black"/>
                  <a:cs typeface="Avenir Black"/>
                </a:rPr>
                <a:t>DESIGNING FOR WELL-BEING: Think Big, Start Small</a:t>
              </a:r>
            </a:p>
          </p:txBody>
        </p:sp>
        <p:sp>
          <p:nvSpPr>
            <p:cNvPr id="4" name="Rounded Rectangle 3">
              <a:extLst>
                <a:ext uri="{FF2B5EF4-FFF2-40B4-BE49-F238E27FC236}">
                  <a16:creationId xmlns:a16="http://schemas.microsoft.com/office/drawing/2014/main" id="{9088EFEA-798D-859A-E2D8-1F16D2C3D230}"/>
                </a:ext>
              </a:extLst>
            </p:cNvPr>
            <p:cNvSpPr/>
            <p:nvPr/>
          </p:nvSpPr>
          <p:spPr>
            <a:xfrm>
              <a:off x="7724089" y="4530284"/>
              <a:ext cx="2771060" cy="2036818"/>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pic>
          <p:nvPicPr>
            <p:cNvPr id="5" name="Picture 4">
              <a:extLst>
                <a:ext uri="{FF2B5EF4-FFF2-40B4-BE49-F238E27FC236}">
                  <a16:creationId xmlns:a16="http://schemas.microsoft.com/office/drawing/2014/main" id="{FC6FAF68-E09D-212F-7CBD-BE26FE02189F}"/>
                </a:ext>
              </a:extLst>
            </p:cNvPr>
            <p:cNvPicPr>
              <a:picLocks noChangeAspect="1"/>
            </p:cNvPicPr>
            <p:nvPr/>
          </p:nvPicPr>
          <p:blipFill>
            <a:blip r:embed="rId2"/>
            <a:stretch>
              <a:fillRect/>
            </a:stretch>
          </p:blipFill>
          <p:spPr>
            <a:xfrm>
              <a:off x="1759397" y="45760"/>
              <a:ext cx="350444" cy="320340"/>
            </a:xfrm>
            <a:prstGeom prst="rect">
              <a:avLst/>
            </a:prstGeom>
          </p:spPr>
        </p:pic>
        <p:sp>
          <p:nvSpPr>
            <p:cNvPr id="7" name="Rectangle 6">
              <a:extLst>
                <a:ext uri="{FF2B5EF4-FFF2-40B4-BE49-F238E27FC236}">
                  <a16:creationId xmlns:a16="http://schemas.microsoft.com/office/drawing/2014/main" id="{51DFBE5F-F499-32B2-3A9C-BBD848A36245}"/>
                </a:ext>
              </a:extLst>
            </p:cNvPr>
            <p:cNvSpPr/>
            <p:nvPr/>
          </p:nvSpPr>
          <p:spPr>
            <a:xfrm>
              <a:off x="7714166" y="933368"/>
              <a:ext cx="2818291" cy="246414"/>
            </a:xfrm>
            <a:prstGeom prst="rect">
              <a:avLst/>
            </a:prstGeom>
          </p:spPr>
          <p:txBody>
            <a:bodyPr wrap="square">
              <a:spAutoFit/>
            </a:bodyPr>
            <a:lstStyle/>
            <a:p>
              <a:pPr defTabSz="863513">
                <a:defRPr/>
              </a:pPr>
              <a:r>
                <a:rPr lang="en-US" sz="1000" dirty="0">
                  <a:latin typeface="Avenir Book"/>
                  <a:cs typeface="Avenir Book"/>
                </a:rPr>
                <a:t>Who are your students? Define them here. </a:t>
              </a:r>
            </a:p>
          </p:txBody>
        </p:sp>
        <p:sp>
          <p:nvSpPr>
            <p:cNvPr id="8" name="Rounded Rectangle 7">
              <a:extLst>
                <a:ext uri="{FF2B5EF4-FFF2-40B4-BE49-F238E27FC236}">
                  <a16:creationId xmlns:a16="http://schemas.microsoft.com/office/drawing/2014/main" id="{5E08CEC9-7C86-D33B-9AA3-ABB453CF61EC}"/>
                </a:ext>
              </a:extLst>
            </p:cNvPr>
            <p:cNvSpPr/>
            <p:nvPr/>
          </p:nvSpPr>
          <p:spPr>
            <a:xfrm>
              <a:off x="7724089" y="674748"/>
              <a:ext cx="2808368" cy="3502295"/>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9" name="Rectangle 8">
              <a:extLst>
                <a:ext uri="{FF2B5EF4-FFF2-40B4-BE49-F238E27FC236}">
                  <a16:creationId xmlns:a16="http://schemas.microsoft.com/office/drawing/2014/main" id="{7E2D67BB-B3DA-F4D6-FD54-0C3447D75A51}"/>
                </a:ext>
              </a:extLst>
            </p:cNvPr>
            <p:cNvSpPr/>
            <p:nvPr/>
          </p:nvSpPr>
          <p:spPr>
            <a:xfrm>
              <a:off x="8177400" y="4238127"/>
              <a:ext cx="2808369" cy="246414"/>
            </a:xfrm>
            <a:prstGeom prst="rect">
              <a:avLst/>
            </a:prstGeom>
          </p:spPr>
          <p:txBody>
            <a:bodyPr wrap="square">
              <a:spAutoFit/>
            </a:bodyPr>
            <a:lstStyle/>
            <a:p>
              <a:pPr defTabSz="863513">
                <a:defRPr/>
              </a:pPr>
              <a:r>
                <a:rPr lang="en-US" sz="1000" dirty="0">
                  <a:solidFill>
                    <a:prstClr val="black"/>
                  </a:solidFill>
                  <a:latin typeface="Arial" panose="020B0604020202020204" pitchFamily="34" charset="0"/>
                  <a:cs typeface="Arial" panose="020B0604020202020204" pitchFamily="34" charset="0"/>
                </a:rPr>
                <a:t>BARRIERS + CHALLENGES</a:t>
              </a:r>
            </a:p>
          </p:txBody>
        </p:sp>
        <p:sp>
          <p:nvSpPr>
            <p:cNvPr id="10" name="Rectangle 9">
              <a:extLst>
                <a:ext uri="{FF2B5EF4-FFF2-40B4-BE49-F238E27FC236}">
                  <a16:creationId xmlns:a16="http://schemas.microsoft.com/office/drawing/2014/main" id="{2DC91975-D6BB-E4E5-0378-B8BAA1DED586}"/>
                </a:ext>
              </a:extLst>
            </p:cNvPr>
            <p:cNvSpPr/>
            <p:nvPr/>
          </p:nvSpPr>
          <p:spPr>
            <a:xfrm>
              <a:off x="7733080" y="733299"/>
              <a:ext cx="2646010"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PRIMARY USERS</a:t>
              </a:r>
            </a:p>
          </p:txBody>
        </p:sp>
        <p:sp>
          <p:nvSpPr>
            <p:cNvPr id="12" name="Rounded Rectangle 11">
              <a:extLst>
                <a:ext uri="{FF2B5EF4-FFF2-40B4-BE49-F238E27FC236}">
                  <a16:creationId xmlns:a16="http://schemas.microsoft.com/office/drawing/2014/main" id="{BC52A9E7-4049-F2AB-9795-ED191217EB4E}"/>
                </a:ext>
              </a:extLst>
            </p:cNvPr>
            <p:cNvSpPr/>
            <p:nvPr/>
          </p:nvSpPr>
          <p:spPr>
            <a:xfrm rot="5400000">
              <a:off x="218752" y="2194060"/>
              <a:ext cx="5892352" cy="2853731"/>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13" name="Rectangle 12">
              <a:extLst>
                <a:ext uri="{FF2B5EF4-FFF2-40B4-BE49-F238E27FC236}">
                  <a16:creationId xmlns:a16="http://schemas.microsoft.com/office/drawing/2014/main" id="{698BA907-F243-194E-2D7C-CAEB426A1339}"/>
                </a:ext>
              </a:extLst>
            </p:cNvPr>
            <p:cNvSpPr/>
            <p:nvPr/>
          </p:nvSpPr>
          <p:spPr>
            <a:xfrm>
              <a:off x="1747052" y="749736"/>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GROWTH TIMELINE</a:t>
              </a:r>
            </a:p>
          </p:txBody>
        </p:sp>
        <p:sp>
          <p:nvSpPr>
            <p:cNvPr id="14" name="Rectangle 13">
              <a:extLst>
                <a:ext uri="{FF2B5EF4-FFF2-40B4-BE49-F238E27FC236}">
                  <a16:creationId xmlns:a16="http://schemas.microsoft.com/office/drawing/2014/main" id="{AC11930D-B564-9233-6C93-6A85AF5F7A36}"/>
                </a:ext>
              </a:extLst>
            </p:cNvPr>
            <p:cNvSpPr/>
            <p:nvPr/>
          </p:nvSpPr>
          <p:spPr>
            <a:xfrm>
              <a:off x="2174379" y="933368"/>
              <a:ext cx="2213854" cy="246414"/>
            </a:xfrm>
            <a:prstGeom prst="rect">
              <a:avLst/>
            </a:prstGeom>
          </p:spPr>
          <p:txBody>
            <a:bodyPr wrap="square">
              <a:spAutoFit/>
            </a:bodyPr>
            <a:lstStyle/>
            <a:p>
              <a:pPr defTabSz="863513">
                <a:defRPr/>
              </a:pPr>
              <a:r>
                <a:rPr lang="en-US" sz="1000" dirty="0">
                  <a:latin typeface="Avenir Book"/>
                  <a:cs typeface="Avenir Book"/>
                </a:rPr>
                <a:t>Where are we headed when? </a:t>
              </a:r>
            </a:p>
          </p:txBody>
        </p:sp>
        <p:cxnSp>
          <p:nvCxnSpPr>
            <p:cNvPr id="15" name="Straight Connector 14">
              <a:extLst>
                <a:ext uri="{FF2B5EF4-FFF2-40B4-BE49-F238E27FC236}">
                  <a16:creationId xmlns:a16="http://schemas.microsoft.com/office/drawing/2014/main" id="{6FA682A1-DC3F-6340-46C2-8C8DE51384D1}"/>
                </a:ext>
              </a:extLst>
            </p:cNvPr>
            <p:cNvCxnSpPr/>
            <p:nvPr/>
          </p:nvCxnSpPr>
          <p:spPr>
            <a:xfrm>
              <a:off x="2146215" y="254582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469AC4D-972D-1539-2139-8C86B2D187B3}"/>
                </a:ext>
              </a:extLst>
            </p:cNvPr>
            <p:cNvCxnSpPr/>
            <p:nvPr/>
          </p:nvCxnSpPr>
          <p:spPr>
            <a:xfrm>
              <a:off x="2146215" y="4530285"/>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325B632A-D60D-DA37-4F21-89CD722577D3}"/>
                </a:ext>
              </a:extLst>
            </p:cNvPr>
            <p:cNvSpPr/>
            <p:nvPr/>
          </p:nvSpPr>
          <p:spPr>
            <a:xfrm>
              <a:off x="1747051" y="2597307"/>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EASY EXPERIMENTS</a:t>
              </a:r>
            </a:p>
          </p:txBody>
        </p:sp>
        <p:sp>
          <p:nvSpPr>
            <p:cNvPr id="18" name="Rectangle 17">
              <a:extLst>
                <a:ext uri="{FF2B5EF4-FFF2-40B4-BE49-F238E27FC236}">
                  <a16:creationId xmlns:a16="http://schemas.microsoft.com/office/drawing/2014/main" id="{34E2B4D3-6575-3A88-4FB5-C177E758C7BD}"/>
                </a:ext>
              </a:extLst>
            </p:cNvPr>
            <p:cNvSpPr/>
            <p:nvPr/>
          </p:nvSpPr>
          <p:spPr>
            <a:xfrm>
              <a:off x="1783426" y="4582204"/>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FUTURE VISION </a:t>
              </a:r>
            </a:p>
          </p:txBody>
        </p:sp>
        <p:sp>
          <p:nvSpPr>
            <p:cNvPr id="19" name="Rounded Rectangle 18">
              <a:extLst>
                <a:ext uri="{FF2B5EF4-FFF2-40B4-BE49-F238E27FC236}">
                  <a16:creationId xmlns:a16="http://schemas.microsoft.com/office/drawing/2014/main" id="{E2CE3454-6594-6B00-9DEB-CD7DBC56E8B2}"/>
                </a:ext>
              </a:extLst>
            </p:cNvPr>
            <p:cNvSpPr/>
            <p:nvPr/>
          </p:nvSpPr>
          <p:spPr>
            <a:xfrm rot="5400000">
              <a:off x="3197677" y="2194058"/>
              <a:ext cx="5892352" cy="2853731"/>
            </a:xfrm>
            <a:prstGeom prst="roundRect">
              <a:avLst>
                <a:gd name="adj" fmla="val 1979"/>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64792" tIns="32396" rIns="64792" bIns="32396" rtlCol="0" anchor="t"/>
            <a:lstStyle/>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lumMod val="50000"/>
                  </a:prstClr>
                </a:solidFill>
                <a:latin typeface="Avenir Book"/>
                <a:cs typeface="Avenir Book"/>
              </a:endParaRPr>
            </a:p>
            <a:p>
              <a:pPr defTabSz="863513">
                <a:defRPr/>
              </a:pPr>
              <a:endParaRPr lang="en-US" sz="780" dirty="0">
                <a:solidFill>
                  <a:prstClr val="white"/>
                </a:solidFill>
                <a:latin typeface="Avenir Book"/>
                <a:cs typeface="Avenir Book"/>
              </a:endParaRPr>
            </a:p>
          </p:txBody>
        </p:sp>
        <p:sp>
          <p:nvSpPr>
            <p:cNvPr id="20" name="Rectangle 19">
              <a:extLst>
                <a:ext uri="{FF2B5EF4-FFF2-40B4-BE49-F238E27FC236}">
                  <a16:creationId xmlns:a16="http://schemas.microsoft.com/office/drawing/2014/main" id="{A62CE030-B433-D304-7474-8BF096D6B2AD}"/>
                </a:ext>
              </a:extLst>
            </p:cNvPr>
            <p:cNvSpPr/>
            <p:nvPr/>
          </p:nvSpPr>
          <p:spPr>
            <a:xfrm>
              <a:off x="4725977" y="749735"/>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FINANCIAL RESOURCES</a:t>
              </a:r>
            </a:p>
          </p:txBody>
        </p:sp>
        <p:sp>
          <p:nvSpPr>
            <p:cNvPr id="21" name="Rectangle 20">
              <a:extLst>
                <a:ext uri="{FF2B5EF4-FFF2-40B4-BE49-F238E27FC236}">
                  <a16:creationId xmlns:a16="http://schemas.microsoft.com/office/drawing/2014/main" id="{7897F838-EA1C-7B9D-C89E-E3D16D5805FD}"/>
                </a:ext>
              </a:extLst>
            </p:cNvPr>
            <p:cNvSpPr/>
            <p:nvPr/>
          </p:nvSpPr>
          <p:spPr>
            <a:xfrm>
              <a:off x="5069579" y="947916"/>
              <a:ext cx="2410691" cy="246414"/>
            </a:xfrm>
            <a:prstGeom prst="rect">
              <a:avLst/>
            </a:prstGeom>
          </p:spPr>
          <p:txBody>
            <a:bodyPr wrap="square">
              <a:spAutoFit/>
            </a:bodyPr>
            <a:lstStyle/>
            <a:p>
              <a:pPr defTabSz="863513">
                <a:defRPr/>
              </a:pPr>
              <a:r>
                <a:rPr lang="en-US" sz="1000" dirty="0">
                  <a:latin typeface="Avenir Book"/>
                  <a:cs typeface="Avenir Book"/>
                </a:rPr>
                <a:t>Where might funding come from? </a:t>
              </a:r>
            </a:p>
          </p:txBody>
        </p:sp>
        <p:cxnSp>
          <p:nvCxnSpPr>
            <p:cNvPr id="22" name="Straight Connector 21">
              <a:extLst>
                <a:ext uri="{FF2B5EF4-FFF2-40B4-BE49-F238E27FC236}">
                  <a16:creationId xmlns:a16="http://schemas.microsoft.com/office/drawing/2014/main" id="{991C87B5-89EE-E4BF-0615-CC7E5A5B7BE2}"/>
                </a:ext>
              </a:extLst>
            </p:cNvPr>
            <p:cNvCxnSpPr/>
            <p:nvPr/>
          </p:nvCxnSpPr>
          <p:spPr>
            <a:xfrm>
              <a:off x="5125140" y="254582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E14A399-9097-C980-737C-297E7D005E0F}"/>
                </a:ext>
              </a:extLst>
            </p:cNvPr>
            <p:cNvCxnSpPr/>
            <p:nvPr/>
          </p:nvCxnSpPr>
          <p:spPr>
            <a:xfrm>
              <a:off x="5125140" y="4530285"/>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975AD563-F59B-86F2-6328-EFC8D9DC90BA}"/>
                </a:ext>
              </a:extLst>
            </p:cNvPr>
            <p:cNvSpPr/>
            <p:nvPr/>
          </p:nvSpPr>
          <p:spPr>
            <a:xfrm>
              <a:off x="4725976" y="2597305"/>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ENVIRONMENTAL RESOURCES</a:t>
              </a:r>
            </a:p>
          </p:txBody>
        </p:sp>
        <p:sp>
          <p:nvSpPr>
            <p:cNvPr id="25" name="Rectangle 24">
              <a:extLst>
                <a:ext uri="{FF2B5EF4-FFF2-40B4-BE49-F238E27FC236}">
                  <a16:creationId xmlns:a16="http://schemas.microsoft.com/office/drawing/2014/main" id="{CE2E43E5-C6D4-D677-B285-FB40896BB498}"/>
                </a:ext>
              </a:extLst>
            </p:cNvPr>
            <p:cNvSpPr/>
            <p:nvPr/>
          </p:nvSpPr>
          <p:spPr>
            <a:xfrm>
              <a:off x="4762351" y="4582203"/>
              <a:ext cx="2808369"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PEOPLE + PROGRAM PARTNERS? </a:t>
              </a:r>
            </a:p>
          </p:txBody>
        </p:sp>
        <p:sp>
          <p:nvSpPr>
            <p:cNvPr id="26" name="Rectangle 25">
              <a:extLst>
                <a:ext uri="{FF2B5EF4-FFF2-40B4-BE49-F238E27FC236}">
                  <a16:creationId xmlns:a16="http://schemas.microsoft.com/office/drawing/2014/main" id="{FB15DEE9-3DC5-3E6B-E0AC-72FE9B3D4D3E}"/>
                </a:ext>
              </a:extLst>
            </p:cNvPr>
            <p:cNvSpPr/>
            <p:nvPr/>
          </p:nvSpPr>
          <p:spPr>
            <a:xfrm>
              <a:off x="1767829" y="2784771"/>
              <a:ext cx="2933166" cy="554432"/>
            </a:xfrm>
            <a:prstGeom prst="rect">
              <a:avLst/>
            </a:prstGeom>
          </p:spPr>
          <p:txBody>
            <a:bodyPr wrap="square">
              <a:spAutoFit/>
            </a:bodyPr>
            <a:lstStyle/>
            <a:p>
              <a:pPr defTabSz="863513">
                <a:defRPr/>
              </a:pPr>
              <a:r>
                <a:rPr lang="en-US" sz="1000" dirty="0">
                  <a:latin typeface="Avenir Book"/>
                  <a:cs typeface="Avenir Book"/>
                </a:rPr>
                <a:t>What are 3 things we can try in 3-6 months?</a:t>
              </a:r>
            </a:p>
            <a:p>
              <a:pPr defTabSz="863513">
                <a:defRPr/>
              </a:pPr>
              <a:r>
                <a:rPr lang="en-US" sz="1000" dirty="0">
                  <a:latin typeface="Avenir Book"/>
                  <a:cs typeface="Avenir Book"/>
                </a:rPr>
                <a:t>What action is easy to take quickly?  </a:t>
              </a:r>
            </a:p>
            <a:p>
              <a:pPr defTabSz="863513">
                <a:defRPr/>
              </a:pPr>
              <a:endParaRPr lang="en-US" sz="1000" dirty="0">
                <a:latin typeface="Avenir Book"/>
                <a:cs typeface="Avenir Book"/>
              </a:endParaRPr>
            </a:p>
          </p:txBody>
        </p:sp>
        <p:sp>
          <p:nvSpPr>
            <p:cNvPr id="27" name="Rectangle 26">
              <a:extLst>
                <a:ext uri="{FF2B5EF4-FFF2-40B4-BE49-F238E27FC236}">
                  <a16:creationId xmlns:a16="http://schemas.microsoft.com/office/drawing/2014/main" id="{EC4240E9-1619-0AE8-1E0F-0D3263EB2800}"/>
                </a:ext>
              </a:extLst>
            </p:cNvPr>
            <p:cNvSpPr/>
            <p:nvPr/>
          </p:nvSpPr>
          <p:spPr>
            <a:xfrm>
              <a:off x="1742964" y="4785145"/>
              <a:ext cx="2933166" cy="246414"/>
            </a:xfrm>
            <a:prstGeom prst="rect">
              <a:avLst/>
            </a:prstGeom>
          </p:spPr>
          <p:txBody>
            <a:bodyPr wrap="square">
              <a:spAutoFit/>
            </a:bodyPr>
            <a:lstStyle/>
            <a:p>
              <a:pPr defTabSz="863513">
                <a:defRPr/>
              </a:pPr>
              <a:r>
                <a:rPr lang="en-US" sz="1000" dirty="0">
                  <a:latin typeface="Avenir Book"/>
                  <a:cs typeface="Avenir Book"/>
                </a:rPr>
                <a:t>In 25 years, we imagine an institution where…</a:t>
              </a:r>
            </a:p>
          </p:txBody>
        </p:sp>
        <p:sp>
          <p:nvSpPr>
            <p:cNvPr id="28" name="Rectangle 27">
              <a:extLst>
                <a:ext uri="{FF2B5EF4-FFF2-40B4-BE49-F238E27FC236}">
                  <a16:creationId xmlns:a16="http://schemas.microsoft.com/office/drawing/2014/main" id="{463AD297-5711-686A-4F77-7A7D28E37472}"/>
                </a:ext>
              </a:extLst>
            </p:cNvPr>
            <p:cNvSpPr/>
            <p:nvPr/>
          </p:nvSpPr>
          <p:spPr>
            <a:xfrm>
              <a:off x="1792414" y="424932"/>
              <a:ext cx="2363845"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FUTURE PLANNING </a:t>
              </a:r>
            </a:p>
          </p:txBody>
        </p:sp>
        <p:sp>
          <p:nvSpPr>
            <p:cNvPr id="29" name="Rectangle 28">
              <a:extLst>
                <a:ext uri="{FF2B5EF4-FFF2-40B4-BE49-F238E27FC236}">
                  <a16:creationId xmlns:a16="http://schemas.microsoft.com/office/drawing/2014/main" id="{83A22A0E-B232-2F5F-795A-49F9AABFDB70}"/>
                </a:ext>
              </a:extLst>
            </p:cNvPr>
            <p:cNvSpPr/>
            <p:nvPr/>
          </p:nvSpPr>
          <p:spPr>
            <a:xfrm>
              <a:off x="4716988" y="419382"/>
              <a:ext cx="2545728"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RESOURCES </a:t>
              </a:r>
            </a:p>
          </p:txBody>
        </p:sp>
        <p:sp>
          <p:nvSpPr>
            <p:cNvPr id="30" name="Rectangle 29">
              <a:extLst>
                <a:ext uri="{FF2B5EF4-FFF2-40B4-BE49-F238E27FC236}">
                  <a16:creationId xmlns:a16="http://schemas.microsoft.com/office/drawing/2014/main" id="{BD39B13F-7B5D-978F-96B6-095417D5C705}"/>
                </a:ext>
              </a:extLst>
            </p:cNvPr>
            <p:cNvSpPr/>
            <p:nvPr/>
          </p:nvSpPr>
          <p:spPr>
            <a:xfrm>
              <a:off x="7650549" y="427944"/>
              <a:ext cx="2496881" cy="266885"/>
            </a:xfrm>
            <a:prstGeom prst="rect">
              <a:avLst/>
            </a:prstGeom>
          </p:spPr>
          <p:txBody>
            <a:bodyPr wrap="square">
              <a:spAutoFit/>
            </a:bodyPr>
            <a:lstStyle/>
            <a:p>
              <a:pPr algn="ctr" defTabSz="863513">
                <a:defRPr/>
              </a:pPr>
              <a:r>
                <a:rPr lang="en-US" sz="1133" dirty="0">
                  <a:solidFill>
                    <a:prstClr val="black"/>
                  </a:solidFill>
                  <a:latin typeface="Arial" panose="020B0604020202020204" pitchFamily="34" charset="0"/>
                  <a:cs typeface="Arial" panose="020B0604020202020204" pitchFamily="34" charset="0"/>
                </a:rPr>
                <a:t>STAKEHOLDERS</a:t>
              </a:r>
            </a:p>
          </p:txBody>
        </p:sp>
        <p:sp>
          <p:nvSpPr>
            <p:cNvPr id="31" name="Rectangle 30">
              <a:extLst>
                <a:ext uri="{FF2B5EF4-FFF2-40B4-BE49-F238E27FC236}">
                  <a16:creationId xmlns:a16="http://schemas.microsoft.com/office/drawing/2014/main" id="{34E3FE9F-78B4-B7FB-2555-C4FABE4E0238}"/>
                </a:ext>
              </a:extLst>
            </p:cNvPr>
            <p:cNvSpPr/>
            <p:nvPr/>
          </p:nvSpPr>
          <p:spPr>
            <a:xfrm>
              <a:off x="7733079" y="2632029"/>
              <a:ext cx="2646010" cy="246414"/>
            </a:xfrm>
            <a:prstGeom prst="rect">
              <a:avLst/>
            </a:prstGeom>
          </p:spPr>
          <p:txBody>
            <a:bodyPr wrap="square">
              <a:spAutoFit/>
            </a:bodyPr>
            <a:lstStyle/>
            <a:p>
              <a:pPr algn="ctr" defTabSz="863513">
                <a:defRPr/>
              </a:pPr>
              <a:r>
                <a:rPr lang="en-US" sz="1000" dirty="0">
                  <a:latin typeface="Arial" panose="020B0604020202020204" pitchFamily="34" charset="0"/>
                  <a:cs typeface="Arial" panose="020B0604020202020204" pitchFamily="34" charset="0"/>
                </a:rPr>
                <a:t>OTHER STAKEHOLDERS</a:t>
              </a:r>
            </a:p>
          </p:txBody>
        </p:sp>
        <p:cxnSp>
          <p:nvCxnSpPr>
            <p:cNvPr id="32" name="Straight Connector 31">
              <a:extLst>
                <a:ext uri="{FF2B5EF4-FFF2-40B4-BE49-F238E27FC236}">
                  <a16:creationId xmlns:a16="http://schemas.microsoft.com/office/drawing/2014/main" id="{0ABEA87B-C180-588B-12A3-B8D030C75CCF}"/>
                </a:ext>
              </a:extLst>
            </p:cNvPr>
            <p:cNvCxnSpPr/>
            <p:nvPr/>
          </p:nvCxnSpPr>
          <p:spPr>
            <a:xfrm>
              <a:off x="7982927" y="2615274"/>
              <a:ext cx="20100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37966838-2070-27CF-FE85-279A33351095}"/>
                </a:ext>
              </a:extLst>
            </p:cNvPr>
            <p:cNvSpPr/>
            <p:nvPr/>
          </p:nvSpPr>
          <p:spPr>
            <a:xfrm>
              <a:off x="4762351" y="2774726"/>
              <a:ext cx="2808369" cy="400424"/>
            </a:xfrm>
            <a:prstGeom prst="rect">
              <a:avLst/>
            </a:prstGeom>
          </p:spPr>
          <p:txBody>
            <a:bodyPr wrap="square">
              <a:spAutoFit/>
            </a:bodyPr>
            <a:lstStyle/>
            <a:p>
              <a:pPr defTabSz="863513">
                <a:defRPr/>
              </a:pPr>
              <a:r>
                <a:rPr lang="en-US" sz="1000" dirty="0">
                  <a:latin typeface="Avenir Book"/>
                  <a:cs typeface="Avenir Book"/>
                </a:rPr>
                <a:t>What space needs might we have? How might we (need to) use virtual space? </a:t>
              </a:r>
            </a:p>
          </p:txBody>
        </p:sp>
        <p:sp>
          <p:nvSpPr>
            <p:cNvPr id="34" name="Rectangle 33">
              <a:extLst>
                <a:ext uri="{FF2B5EF4-FFF2-40B4-BE49-F238E27FC236}">
                  <a16:creationId xmlns:a16="http://schemas.microsoft.com/office/drawing/2014/main" id="{58BA6DEF-001D-B690-6B69-29BC75BC93C1}"/>
                </a:ext>
              </a:extLst>
            </p:cNvPr>
            <p:cNvSpPr/>
            <p:nvPr/>
          </p:nvSpPr>
          <p:spPr>
            <a:xfrm>
              <a:off x="4753757" y="4803479"/>
              <a:ext cx="2808369" cy="554432"/>
            </a:xfrm>
            <a:prstGeom prst="rect">
              <a:avLst/>
            </a:prstGeom>
          </p:spPr>
          <p:txBody>
            <a:bodyPr wrap="square">
              <a:spAutoFit/>
            </a:bodyPr>
            <a:lstStyle/>
            <a:p>
              <a:pPr defTabSz="863513">
                <a:defRPr/>
              </a:pPr>
              <a:r>
                <a:rPr lang="en-US" sz="1000" dirty="0">
                  <a:latin typeface="Avenir Book"/>
                  <a:cs typeface="Avenir Book"/>
                </a:rPr>
                <a:t>Who is already doing this work? How might we learn from, work with or recruit them? </a:t>
              </a:r>
            </a:p>
            <a:p>
              <a:pPr defTabSz="863513">
                <a:defRPr/>
              </a:pPr>
              <a:endParaRPr lang="en-US" sz="1000" dirty="0">
                <a:latin typeface="Avenir Book"/>
                <a:cs typeface="Avenir Book"/>
              </a:endParaRPr>
            </a:p>
          </p:txBody>
        </p:sp>
        <p:sp>
          <p:nvSpPr>
            <p:cNvPr id="35" name="Rectangle 34">
              <a:extLst>
                <a:ext uri="{FF2B5EF4-FFF2-40B4-BE49-F238E27FC236}">
                  <a16:creationId xmlns:a16="http://schemas.microsoft.com/office/drawing/2014/main" id="{F320CC1F-EA4D-FC26-CB04-C7E53E3111AC}"/>
                </a:ext>
              </a:extLst>
            </p:cNvPr>
            <p:cNvSpPr/>
            <p:nvPr/>
          </p:nvSpPr>
          <p:spPr>
            <a:xfrm>
              <a:off x="7762980" y="4614623"/>
              <a:ext cx="2808369" cy="400424"/>
            </a:xfrm>
            <a:prstGeom prst="rect">
              <a:avLst/>
            </a:prstGeom>
          </p:spPr>
          <p:txBody>
            <a:bodyPr wrap="square">
              <a:spAutoFit/>
            </a:bodyPr>
            <a:lstStyle/>
            <a:p>
              <a:pPr defTabSz="863513">
                <a:defRPr/>
              </a:pPr>
              <a:r>
                <a:rPr lang="en-US" sz="1000" dirty="0">
                  <a:latin typeface="Avenir Book"/>
                  <a:cs typeface="Avenir Book"/>
                </a:rPr>
                <a:t>What’s likely to get in the way? How might we address these? </a:t>
              </a:r>
            </a:p>
          </p:txBody>
        </p:sp>
        <p:sp>
          <p:nvSpPr>
            <p:cNvPr id="36" name="Rectangle 35">
              <a:extLst>
                <a:ext uri="{FF2B5EF4-FFF2-40B4-BE49-F238E27FC236}">
                  <a16:creationId xmlns:a16="http://schemas.microsoft.com/office/drawing/2014/main" id="{71A425D1-AFFB-C953-5844-25A6B5CA2066}"/>
                </a:ext>
              </a:extLst>
            </p:cNvPr>
            <p:cNvSpPr/>
            <p:nvPr/>
          </p:nvSpPr>
          <p:spPr>
            <a:xfrm>
              <a:off x="7734728" y="2835342"/>
              <a:ext cx="2692165" cy="400424"/>
            </a:xfrm>
            <a:prstGeom prst="rect">
              <a:avLst/>
            </a:prstGeom>
          </p:spPr>
          <p:txBody>
            <a:bodyPr wrap="square">
              <a:spAutoFit/>
            </a:bodyPr>
            <a:lstStyle/>
            <a:p>
              <a:pPr defTabSz="863513">
                <a:defRPr/>
              </a:pPr>
              <a:r>
                <a:rPr lang="en-US" sz="1000" dirty="0">
                  <a:latin typeface="Avenir Book"/>
                  <a:cs typeface="Avenir Book"/>
                </a:rPr>
                <a:t>Are there other constituencies implicated in your work? </a:t>
              </a:r>
            </a:p>
          </p:txBody>
        </p:sp>
        <p:pic>
          <p:nvPicPr>
            <p:cNvPr id="37" name="Picture 36">
              <a:extLst>
                <a:ext uri="{FF2B5EF4-FFF2-40B4-BE49-F238E27FC236}">
                  <a16:creationId xmlns:a16="http://schemas.microsoft.com/office/drawing/2014/main" id="{E82412BC-224B-CC4C-A917-220A6ADA98BD}"/>
                </a:ext>
              </a:extLst>
            </p:cNvPr>
            <p:cNvPicPr>
              <a:picLocks noChangeAspect="1"/>
            </p:cNvPicPr>
            <p:nvPr/>
          </p:nvPicPr>
          <p:blipFill>
            <a:blip r:embed="rId3"/>
            <a:stretch>
              <a:fillRect/>
            </a:stretch>
          </p:blipFill>
          <p:spPr>
            <a:xfrm>
              <a:off x="6526828" y="378621"/>
              <a:ext cx="352356" cy="352356"/>
            </a:xfrm>
            <a:prstGeom prst="rect">
              <a:avLst/>
            </a:prstGeom>
          </p:spPr>
        </p:pic>
        <p:pic>
          <p:nvPicPr>
            <p:cNvPr id="38" name="Picture 37">
              <a:extLst>
                <a:ext uri="{FF2B5EF4-FFF2-40B4-BE49-F238E27FC236}">
                  <a16:creationId xmlns:a16="http://schemas.microsoft.com/office/drawing/2014/main" id="{94BD9ECD-A8DE-F7B1-E856-48C143F6C459}"/>
                </a:ext>
              </a:extLst>
            </p:cNvPr>
            <p:cNvPicPr>
              <a:picLocks noChangeAspect="1"/>
            </p:cNvPicPr>
            <p:nvPr/>
          </p:nvPicPr>
          <p:blipFill>
            <a:blip r:embed="rId4"/>
            <a:stretch>
              <a:fillRect/>
            </a:stretch>
          </p:blipFill>
          <p:spPr>
            <a:xfrm>
              <a:off x="3803432" y="411374"/>
              <a:ext cx="284380" cy="284380"/>
            </a:xfrm>
            <a:prstGeom prst="rect">
              <a:avLst/>
            </a:prstGeom>
          </p:spPr>
        </p:pic>
        <p:pic>
          <p:nvPicPr>
            <p:cNvPr id="39" name="Picture 38">
              <a:extLst>
                <a:ext uri="{FF2B5EF4-FFF2-40B4-BE49-F238E27FC236}">
                  <a16:creationId xmlns:a16="http://schemas.microsoft.com/office/drawing/2014/main" id="{EA90B0C0-79ED-B264-D766-F6ACBE1ADE60}"/>
                </a:ext>
              </a:extLst>
            </p:cNvPr>
            <p:cNvPicPr>
              <a:picLocks noChangeAspect="1"/>
            </p:cNvPicPr>
            <p:nvPr/>
          </p:nvPicPr>
          <p:blipFill>
            <a:blip r:embed="rId5"/>
            <a:stretch>
              <a:fillRect/>
            </a:stretch>
          </p:blipFill>
          <p:spPr>
            <a:xfrm>
              <a:off x="9576907" y="366100"/>
              <a:ext cx="414348" cy="414348"/>
            </a:xfrm>
            <a:prstGeom prst="rect">
              <a:avLst/>
            </a:prstGeom>
          </p:spPr>
        </p:pic>
        <p:pic>
          <p:nvPicPr>
            <p:cNvPr id="40" name="Picture 39">
              <a:extLst>
                <a:ext uri="{FF2B5EF4-FFF2-40B4-BE49-F238E27FC236}">
                  <a16:creationId xmlns:a16="http://schemas.microsoft.com/office/drawing/2014/main" id="{192D7BCE-2DB9-72CD-28BD-886106973644}"/>
                </a:ext>
              </a:extLst>
            </p:cNvPr>
            <p:cNvPicPr>
              <a:picLocks noChangeAspect="1"/>
            </p:cNvPicPr>
            <p:nvPr/>
          </p:nvPicPr>
          <p:blipFill>
            <a:blip r:embed="rId6"/>
            <a:stretch>
              <a:fillRect/>
            </a:stretch>
          </p:blipFill>
          <p:spPr>
            <a:xfrm>
              <a:off x="9873257" y="4225570"/>
              <a:ext cx="274173" cy="274173"/>
            </a:xfrm>
            <a:prstGeom prst="rect">
              <a:avLst/>
            </a:prstGeom>
          </p:spPr>
        </p:pic>
      </p:grpSp>
    </p:spTree>
    <p:extLst>
      <p:ext uri="{BB962C8B-B14F-4D97-AF65-F5344CB8AC3E}">
        <p14:creationId xmlns:p14="http://schemas.microsoft.com/office/powerpoint/2010/main" val="156011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27AE6-13EC-5D1E-D8FF-F90C1E930C5F}"/>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15B9D3B8-0041-7BA4-1C51-A7492CF8FD8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t="15730"/>
          <a:stretch/>
        </p:blipFill>
        <p:spPr bwMode="auto">
          <a:xfrm>
            <a:off x="-300890" y="-1115942"/>
            <a:ext cx="14175916" cy="79739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7BB97B4-5066-891E-CB77-420A1B925771}"/>
              </a:ext>
            </a:extLst>
          </p:cNvPr>
          <p:cNvSpPr txBox="1"/>
          <p:nvPr/>
        </p:nvSpPr>
        <p:spPr>
          <a:xfrm>
            <a:off x="1975757" y="2431423"/>
            <a:ext cx="8752114" cy="879212"/>
          </a:xfrm>
          <a:prstGeom prst="rect">
            <a:avLst/>
          </a:prstGeom>
          <a:effectLst>
            <a:outerShdw blurRad="50800" dist="38100" dir="2700000" algn="tl" rotWithShape="0">
              <a:prstClr val="black">
                <a:alpha val="40000"/>
              </a:prstClr>
            </a:outerShdw>
          </a:effectLst>
        </p:spPr>
        <p:txBody>
          <a:bodyPr vert="horz" lIns="91440" tIns="45720" rIns="91440" bIns="45720" rtlCol="0" anchor="b">
            <a:noAutofit/>
          </a:bodyPr>
          <a:lstStyle/>
          <a:p>
            <a:pPr algn="ctr" defTabSz="914400">
              <a:lnSpc>
                <a:spcPct val="90000"/>
              </a:lnSpc>
              <a:spcBef>
                <a:spcPct val="0"/>
              </a:spcBef>
              <a:spcAft>
                <a:spcPts val="600"/>
              </a:spcAft>
            </a:pPr>
            <a:r>
              <a:rPr lang="en-US" sz="5500" dirty="0">
                <a:solidFill>
                  <a:schemeClr val="bg1"/>
                </a:solidFill>
                <a:latin typeface="Arial" panose="020B0604020202020204" pitchFamily="34" charset="0"/>
                <a:ea typeface="ヒラギノ角ゴ ProN W3" charset="0"/>
              </a:rPr>
              <a:t>SEE YOU LATER!</a:t>
            </a:r>
          </a:p>
        </p:txBody>
      </p:sp>
    </p:spTree>
    <p:extLst>
      <p:ext uri="{BB962C8B-B14F-4D97-AF65-F5344CB8AC3E}">
        <p14:creationId xmlns:p14="http://schemas.microsoft.com/office/powerpoint/2010/main" val="334669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10374</TotalTime>
  <Words>1014</Words>
  <Application>Microsoft Macintosh PowerPoint</Application>
  <PresentationFormat>Widescreen</PresentationFormat>
  <Paragraphs>191</Paragraphs>
  <Slides>12</Slides>
  <Notes>9</Notes>
  <HiddenSlides>3</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12</vt:i4>
      </vt:variant>
    </vt:vector>
  </HeadingPairs>
  <TitlesOfParts>
    <vt:vector size="26" baseType="lpstr">
      <vt:lpstr>Arial</vt:lpstr>
      <vt:lpstr>Avenir Black</vt:lpstr>
      <vt:lpstr>Avenir Book</vt:lpstr>
      <vt:lpstr>Calibri</vt:lpstr>
      <vt:lpstr>Calibri Light</vt:lpstr>
      <vt:lpstr>Candara</vt:lpstr>
      <vt:lpstr>DINPro-Bold</vt:lpstr>
      <vt:lpstr>Gill Sans</vt:lpstr>
      <vt:lpstr>Neutraface 2 Text</vt:lpstr>
      <vt:lpstr>Neutraface 2 Text Bold</vt:lpstr>
      <vt:lpstr>Wingdings</vt:lpstr>
      <vt:lpstr>Office Theme</vt:lpstr>
      <vt:lpstr>Custom Design</vt:lpstr>
      <vt:lpstr>1_Office Theme</vt:lpstr>
      <vt:lpstr>PowerPoint Presentation</vt:lpstr>
      <vt:lpstr>PowerPoint Presentation</vt:lpstr>
      <vt:lpstr>PowerPoint Presentation</vt:lpstr>
      <vt:lpstr>PowerPoint Presentation</vt:lpstr>
      <vt:lpstr>Reflection + Conversation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Christian Simamora</dc:creator>
  <cp:keywords/>
  <dc:description/>
  <cp:lastModifiedBy>Urmila Venkatesh</cp:lastModifiedBy>
  <cp:revision>452</cp:revision>
  <dcterms:created xsi:type="dcterms:W3CDTF">2020-12-15T05:15:19Z</dcterms:created>
  <dcterms:modified xsi:type="dcterms:W3CDTF">2025-02-13T04:11:34Z</dcterms:modified>
  <cp:category/>
</cp:coreProperties>
</file>